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4"/>
    <p:sldMasterId id="2147483683" r:id="rId5"/>
  </p:sldMasterIdLst>
  <p:notesMasterIdLst>
    <p:notesMasterId r:id="rId19"/>
  </p:notesMasterIdLst>
  <p:sldIdLst>
    <p:sldId id="289" r:id="rId6"/>
    <p:sldId id="1275" r:id="rId7"/>
    <p:sldId id="1264" r:id="rId8"/>
    <p:sldId id="1266" r:id="rId9"/>
    <p:sldId id="1270" r:id="rId10"/>
    <p:sldId id="1272" r:id="rId11"/>
    <p:sldId id="1273" r:id="rId12"/>
    <p:sldId id="1277" r:id="rId13"/>
    <p:sldId id="1258" r:id="rId14"/>
    <p:sldId id="1257" r:id="rId15"/>
    <p:sldId id="1276" r:id="rId16"/>
    <p:sldId id="1259" r:id="rId17"/>
    <p:sldId id="1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ven Misquitta" initials="R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992D"/>
    <a:srgbClr val="B2B1B2"/>
    <a:srgbClr val="797979"/>
    <a:srgbClr val="5A5655"/>
    <a:srgbClr val="B6CBD5"/>
    <a:srgbClr val="7F2456"/>
    <a:srgbClr val="914173"/>
    <a:srgbClr val="EBC900"/>
    <a:srgbClr val="006281"/>
    <a:srgbClr val="6F3B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AB9FE8-A860-90D6-A887-AA1B81DC99D6}" v="72" dt="2021-11-26T20:16:23.878"/>
    <p1510:client id="{386466D9-9C34-57B0-D1B9-4DF2FBC77F7C}" v="1776" dt="2021-12-10T20:41:29.507"/>
    <p1510:client id="{441A5DBB-27DC-80B4-F1D9-CE160C3E864F}" v="2" dt="2021-12-17T20:42:08.049"/>
    <p1510:client id="{5017431C-952D-CADE-5C6F-E6CE5ABB6347}" v="1805" dt="2021-12-03T20:25:51.568"/>
    <p1510:client id="{54BB400C-C049-6D1E-8630-D1EB861D17F7}" v="2" dt="2021-11-29T14:47:11.301"/>
    <p1510:client id="{5B519292-4690-D78C-EA03-0AE73B8FDEB3}" v="59" dt="2021-12-02T22:16:14.254"/>
    <p1510:client id="{8E51367C-8E73-0065-2117-C795116AFE30}" v="1798" dt="2021-12-17T20:35:29.304"/>
    <p1510:client id="{A7563A8D-AE7C-2BEE-DD27-FD3A15434F34}" v="892" dt="2021-12-31T16:02:46.966"/>
    <p1510:client id="{FA811E75-99F5-876F-7054-C24E06531757}" v="93" dt="2021-12-31T16:06:48.5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A86A82-A85F-A846-9875-AAC959E3128E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3448F-207E-7445-A81B-B4D37760D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743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01">
    <p:bg>
      <p:bgPr>
        <a:solidFill>
          <a:srgbClr val="B6CBD5">
            <a:alpha val="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2476500" y="2271239"/>
            <a:ext cx="8204200" cy="1460500"/>
          </a:xfrm>
        </p:spPr>
        <p:txBody>
          <a:bodyPr anchor="t">
            <a:normAutofit/>
          </a:bodyPr>
          <a:lstStyle>
            <a:lvl1pPr algn="l">
              <a:defRPr sz="5400" b="1" baseline="0">
                <a:solidFill>
                  <a:srgbClr val="0082AE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SLIDE TEXT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2476500" y="3731739"/>
            <a:ext cx="8204200" cy="802161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 flipV="1">
            <a:off x="2235200" y="2372839"/>
            <a:ext cx="0" cy="2016622"/>
          </a:xfrm>
          <a:prstGeom prst="line">
            <a:avLst/>
          </a:prstGeom>
          <a:ln w="101600" cap="rnd">
            <a:solidFill>
              <a:srgbClr val="B6CBD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2460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2476500" y="2271239"/>
            <a:ext cx="8204200" cy="1460500"/>
          </a:xfrm>
        </p:spPr>
        <p:txBody>
          <a:bodyPr anchor="t">
            <a:normAutofit/>
          </a:bodyPr>
          <a:lstStyle>
            <a:lvl1pPr algn="l">
              <a:defRPr sz="5400" b="1" baseline="0">
                <a:solidFill>
                  <a:srgbClr val="0082AE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SLIDE TEXT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2476500" y="3731739"/>
            <a:ext cx="8204200" cy="802161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 flipV="1">
            <a:off x="2235200" y="2372839"/>
            <a:ext cx="0" cy="2016622"/>
          </a:xfrm>
          <a:prstGeom prst="line">
            <a:avLst/>
          </a:prstGeom>
          <a:ln w="101600" cap="rnd">
            <a:solidFill>
              <a:srgbClr val="B6CBD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2476500" y="2271239"/>
            <a:ext cx="8204200" cy="1460500"/>
          </a:xfrm>
        </p:spPr>
        <p:txBody>
          <a:bodyPr anchor="t">
            <a:normAutofit/>
          </a:bodyPr>
          <a:lstStyle>
            <a:lvl1pPr algn="l">
              <a:defRPr sz="5400" b="1" baseline="0">
                <a:solidFill>
                  <a:srgbClr val="0082AE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TEXT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2476500" y="3731739"/>
            <a:ext cx="8204200" cy="802161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 flipV="1">
            <a:off x="2235200" y="2372839"/>
            <a:ext cx="0" cy="2016622"/>
          </a:xfrm>
          <a:prstGeom prst="line">
            <a:avLst/>
          </a:prstGeom>
          <a:ln w="101600" cap="rnd">
            <a:solidFill>
              <a:srgbClr val="B6CBD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02">
    <p:bg>
      <p:bgPr>
        <a:solidFill>
          <a:srgbClr val="0062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2476500" y="2271239"/>
            <a:ext cx="8204200" cy="1460500"/>
          </a:xfrm>
        </p:spPr>
        <p:txBody>
          <a:bodyPr anchor="t">
            <a:normAutofit/>
          </a:bodyPr>
          <a:lstStyle>
            <a:lvl1pPr algn="l">
              <a:defRPr sz="5400" b="1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SLIDE TEXT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>
          <a:xfrm>
            <a:off x="2476500" y="3731739"/>
            <a:ext cx="8204200" cy="802161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 flipV="1">
            <a:off x="2235200" y="2372839"/>
            <a:ext cx="0" cy="2016622"/>
          </a:xfrm>
          <a:prstGeom prst="line">
            <a:avLst/>
          </a:prstGeom>
          <a:ln w="101600" cap="rnd">
            <a:solidFill>
              <a:srgbClr val="008CC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8771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467" y="325729"/>
            <a:ext cx="2369972" cy="776750"/>
          </a:xfrm>
          <a:prstGeom prst="rect">
            <a:avLst/>
          </a:prstGeom>
        </p:spPr>
      </p:pic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2476500" y="2271239"/>
            <a:ext cx="8204200" cy="1460500"/>
          </a:xfrm>
        </p:spPr>
        <p:txBody>
          <a:bodyPr anchor="t">
            <a:normAutofit/>
          </a:bodyPr>
          <a:lstStyle>
            <a:lvl1pPr algn="l">
              <a:defRPr sz="5400" b="1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SLIDE TEXT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>
          <a:xfrm>
            <a:off x="2476500" y="3731739"/>
            <a:ext cx="8204200" cy="802161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 flipV="1">
            <a:off x="2235200" y="2372839"/>
            <a:ext cx="0" cy="2016622"/>
          </a:xfrm>
          <a:prstGeom prst="line">
            <a:avLst/>
          </a:prstGeom>
          <a:ln w="101600" cap="rnd">
            <a:solidFill>
              <a:srgbClr val="008CC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2476500" y="2271239"/>
            <a:ext cx="8204200" cy="1460500"/>
          </a:xfrm>
        </p:spPr>
        <p:txBody>
          <a:bodyPr anchor="t">
            <a:normAutofit/>
          </a:bodyPr>
          <a:lstStyle>
            <a:lvl1pPr algn="l">
              <a:defRPr sz="5400" b="1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SLIDE TEXT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>
          <a:xfrm>
            <a:off x="2476500" y="3731739"/>
            <a:ext cx="8204200" cy="802161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 flipV="1">
            <a:off x="2235200" y="2372839"/>
            <a:ext cx="0" cy="2016622"/>
          </a:xfrm>
          <a:prstGeom prst="line">
            <a:avLst/>
          </a:prstGeom>
          <a:ln w="101600" cap="rnd">
            <a:solidFill>
              <a:srgbClr val="008CC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03">
    <p:bg>
      <p:bgPr>
        <a:solidFill>
          <a:srgbClr val="9141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2476500" y="2271239"/>
            <a:ext cx="8204200" cy="1460500"/>
          </a:xfrm>
        </p:spPr>
        <p:txBody>
          <a:bodyPr anchor="t">
            <a:normAutofit/>
          </a:bodyPr>
          <a:lstStyle>
            <a:lvl1pPr algn="l">
              <a:defRPr sz="5400" b="1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SLIDE TEXT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>
          <a:xfrm>
            <a:off x="2476500" y="3731739"/>
            <a:ext cx="8204200" cy="802161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 flipV="1">
            <a:off x="2235200" y="2372839"/>
            <a:ext cx="0" cy="2016622"/>
          </a:xfrm>
          <a:prstGeom prst="line">
            <a:avLst/>
          </a:prstGeom>
          <a:ln w="101600" cap="rnd">
            <a:solidFill>
              <a:srgbClr val="6F3B5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0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2476500" y="2271239"/>
            <a:ext cx="8204200" cy="1460500"/>
          </a:xfrm>
        </p:spPr>
        <p:txBody>
          <a:bodyPr anchor="t">
            <a:normAutofit/>
          </a:bodyPr>
          <a:lstStyle>
            <a:lvl1pPr algn="l">
              <a:defRPr sz="5400" b="1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TEXT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>
          <a:xfrm>
            <a:off x="2476500" y="3731739"/>
            <a:ext cx="8204200" cy="802161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 flipV="1">
            <a:off x="2235200" y="2372839"/>
            <a:ext cx="0" cy="2016622"/>
          </a:xfrm>
          <a:prstGeom prst="line">
            <a:avLst/>
          </a:prstGeom>
          <a:ln w="101600" cap="rnd">
            <a:solidFill>
              <a:srgbClr val="7F245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0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2476500" y="2271239"/>
            <a:ext cx="8204200" cy="1460500"/>
          </a:xfrm>
        </p:spPr>
        <p:txBody>
          <a:bodyPr anchor="t">
            <a:normAutofit/>
          </a:bodyPr>
          <a:lstStyle>
            <a:lvl1pPr algn="l">
              <a:defRPr sz="5400" b="1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TEXT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>
          <a:xfrm>
            <a:off x="2476500" y="3731739"/>
            <a:ext cx="8204200" cy="802161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 flipV="1">
            <a:off x="2235200" y="2372839"/>
            <a:ext cx="0" cy="2016622"/>
          </a:xfrm>
          <a:prstGeom prst="line">
            <a:avLst/>
          </a:prstGeom>
          <a:ln w="101600" cap="rnd">
            <a:solidFill>
              <a:srgbClr val="7F245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04">
    <p:bg>
      <p:bgPr>
        <a:solidFill>
          <a:srgbClr val="EBC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2476500" y="2271239"/>
            <a:ext cx="8204200" cy="1460500"/>
          </a:xfrm>
        </p:spPr>
        <p:txBody>
          <a:bodyPr anchor="t">
            <a:normAutofit/>
          </a:bodyPr>
          <a:lstStyle>
            <a:lvl1pPr algn="l">
              <a:defRPr sz="5400" b="1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SLIDE TEXT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>
          <a:xfrm>
            <a:off x="2476500" y="3731739"/>
            <a:ext cx="8204200" cy="802161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 flipV="1">
            <a:off x="2235200" y="2372839"/>
            <a:ext cx="0" cy="2016622"/>
          </a:xfrm>
          <a:prstGeom prst="line">
            <a:avLst/>
          </a:prstGeom>
          <a:ln w="101600" cap="rnd">
            <a:solidFill>
              <a:srgbClr val="F8992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0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2476500" y="2271239"/>
            <a:ext cx="8204200" cy="1460500"/>
          </a:xfrm>
        </p:spPr>
        <p:txBody>
          <a:bodyPr anchor="t">
            <a:normAutofit/>
          </a:bodyPr>
          <a:lstStyle>
            <a:lvl1pPr algn="l">
              <a:defRPr sz="5400" b="1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SLIDE TEXT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>
          <a:xfrm>
            <a:off x="2476500" y="3731739"/>
            <a:ext cx="8204200" cy="802161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 flipV="1">
            <a:off x="2235200" y="2372839"/>
            <a:ext cx="0" cy="2016622"/>
          </a:xfrm>
          <a:prstGeom prst="line">
            <a:avLst/>
          </a:prstGeom>
          <a:ln w="101600" cap="rnd">
            <a:solidFill>
              <a:srgbClr val="F8992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0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2476500" y="2271239"/>
            <a:ext cx="8204200" cy="1460500"/>
          </a:xfrm>
        </p:spPr>
        <p:txBody>
          <a:bodyPr anchor="t">
            <a:normAutofit/>
          </a:bodyPr>
          <a:lstStyle>
            <a:lvl1pPr algn="l">
              <a:defRPr sz="5400" b="1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SLIDE TEXT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>
          <a:xfrm>
            <a:off x="2476500" y="3731739"/>
            <a:ext cx="8204200" cy="802161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 flipV="1">
            <a:off x="2235200" y="2372839"/>
            <a:ext cx="0" cy="2016622"/>
          </a:xfrm>
          <a:prstGeom prst="line">
            <a:avLst/>
          </a:prstGeom>
          <a:ln w="101600" cap="rnd">
            <a:solidFill>
              <a:srgbClr val="F8992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ody 01">
    <p:bg>
      <p:bgPr>
        <a:solidFill>
          <a:srgbClr val="B6CBD5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lide Number Placeholder 36"/>
          <p:cNvSpPr>
            <a:spLocks noGrp="1"/>
          </p:cNvSpPr>
          <p:nvPr>
            <p:ph type="sldNum" sz="quarter" idx="12"/>
          </p:nvPr>
        </p:nvSpPr>
        <p:spPr>
          <a:xfrm>
            <a:off x="378864" y="6144315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solidFill>
                  <a:srgbClr val="008CC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D36CDABE-310D-304E-9F79-5BB7E48DB4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1" name="Title 1"/>
          <p:cNvSpPr>
            <a:spLocks noGrp="1"/>
          </p:cNvSpPr>
          <p:nvPr>
            <p:ph type="ctrTitle" hasCustomPrompt="1"/>
          </p:nvPr>
        </p:nvSpPr>
        <p:spPr>
          <a:xfrm>
            <a:off x="2476500" y="1654743"/>
            <a:ext cx="8801100" cy="887587"/>
          </a:xfrm>
        </p:spPr>
        <p:txBody>
          <a:bodyPr anchor="t">
            <a:normAutofit/>
          </a:bodyPr>
          <a:lstStyle>
            <a:lvl1pPr algn="l">
              <a:defRPr sz="3600" b="1" baseline="0">
                <a:solidFill>
                  <a:srgbClr val="00628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slide text</a:t>
            </a:r>
          </a:p>
        </p:txBody>
      </p:sp>
      <p:sp>
        <p:nvSpPr>
          <p:cNvPr id="42" name="Subtitle 2"/>
          <p:cNvSpPr>
            <a:spLocks noGrp="1"/>
          </p:cNvSpPr>
          <p:nvPr>
            <p:ph type="subTitle" idx="1"/>
          </p:nvPr>
        </p:nvSpPr>
        <p:spPr>
          <a:xfrm>
            <a:off x="2476500" y="2570922"/>
            <a:ext cx="8801100" cy="3048000"/>
          </a:xfrm>
        </p:spPr>
        <p:txBody>
          <a:bodyPr anchor="t">
            <a:normAutofit/>
          </a:bodyPr>
          <a:lstStyle>
            <a:lvl1pPr marL="0" indent="0" algn="l">
              <a:buNone/>
              <a:defRPr sz="2100" b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43" name="Straight Connector 42"/>
          <p:cNvCxnSpPr/>
          <p:nvPr userDrawn="1"/>
        </p:nvCxnSpPr>
        <p:spPr>
          <a:xfrm flipV="1">
            <a:off x="2235200" y="1709839"/>
            <a:ext cx="0" cy="415201"/>
          </a:xfrm>
          <a:prstGeom prst="line">
            <a:avLst/>
          </a:prstGeom>
          <a:ln w="101600" cap="rnd">
            <a:solidFill>
              <a:srgbClr val="008CC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76524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ody 02">
    <p:bg>
      <p:bgPr>
        <a:solidFill>
          <a:srgbClr val="B6CBD5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lide Number Placeholder 36"/>
          <p:cNvSpPr>
            <a:spLocks noGrp="1"/>
          </p:cNvSpPr>
          <p:nvPr>
            <p:ph type="sldNum" sz="quarter" idx="12"/>
          </p:nvPr>
        </p:nvSpPr>
        <p:spPr>
          <a:xfrm>
            <a:off x="378864" y="6144315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solidFill>
                  <a:srgbClr val="6F3B55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D36CDABE-310D-304E-9F79-5BB7E48DB4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1" name="Title 1"/>
          <p:cNvSpPr>
            <a:spLocks noGrp="1"/>
          </p:cNvSpPr>
          <p:nvPr>
            <p:ph type="ctrTitle" hasCustomPrompt="1"/>
          </p:nvPr>
        </p:nvSpPr>
        <p:spPr>
          <a:xfrm>
            <a:off x="2476500" y="1654743"/>
            <a:ext cx="8801100" cy="887587"/>
          </a:xfrm>
        </p:spPr>
        <p:txBody>
          <a:bodyPr anchor="t">
            <a:normAutofit/>
          </a:bodyPr>
          <a:lstStyle>
            <a:lvl1pPr algn="l">
              <a:defRPr sz="3600" b="1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slide text</a:t>
            </a:r>
          </a:p>
        </p:txBody>
      </p:sp>
      <p:sp>
        <p:nvSpPr>
          <p:cNvPr id="42" name="Subtitle 2"/>
          <p:cNvSpPr>
            <a:spLocks noGrp="1"/>
          </p:cNvSpPr>
          <p:nvPr>
            <p:ph type="subTitle" idx="1"/>
          </p:nvPr>
        </p:nvSpPr>
        <p:spPr>
          <a:xfrm>
            <a:off x="2476500" y="2570922"/>
            <a:ext cx="8801100" cy="3048000"/>
          </a:xfrm>
        </p:spPr>
        <p:txBody>
          <a:bodyPr anchor="t">
            <a:normAutofit/>
          </a:bodyPr>
          <a:lstStyle>
            <a:lvl1pPr marL="0" indent="0" algn="l">
              <a:buNone/>
              <a:defRPr sz="2100" b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43" name="Straight Connector 42"/>
          <p:cNvCxnSpPr/>
          <p:nvPr userDrawn="1"/>
        </p:nvCxnSpPr>
        <p:spPr>
          <a:xfrm flipV="1">
            <a:off x="2235200" y="1709839"/>
            <a:ext cx="0" cy="415201"/>
          </a:xfrm>
          <a:prstGeom prst="line">
            <a:avLst/>
          </a:prstGeom>
          <a:ln w="101600" cap="rnd">
            <a:solidFill>
              <a:srgbClr val="6F3B5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ody 03">
    <p:bg>
      <p:bgPr>
        <a:solidFill>
          <a:srgbClr val="B6CBD5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lide Number Placeholder 36"/>
          <p:cNvSpPr>
            <a:spLocks noGrp="1"/>
          </p:cNvSpPr>
          <p:nvPr>
            <p:ph type="sldNum" sz="quarter" idx="12"/>
          </p:nvPr>
        </p:nvSpPr>
        <p:spPr>
          <a:xfrm>
            <a:off x="378864" y="6144315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solidFill>
                  <a:srgbClr val="EBC90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D36CDABE-310D-304E-9F79-5BB7E48DB4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1" name="Title 1"/>
          <p:cNvSpPr>
            <a:spLocks noGrp="1"/>
          </p:cNvSpPr>
          <p:nvPr>
            <p:ph type="ctrTitle" hasCustomPrompt="1"/>
          </p:nvPr>
        </p:nvSpPr>
        <p:spPr>
          <a:xfrm>
            <a:off x="2476500" y="1654743"/>
            <a:ext cx="8801100" cy="887587"/>
          </a:xfrm>
        </p:spPr>
        <p:txBody>
          <a:bodyPr anchor="t">
            <a:normAutofit/>
          </a:bodyPr>
          <a:lstStyle>
            <a:lvl1pPr algn="l">
              <a:defRPr sz="3600" b="1" baseline="0">
                <a:solidFill>
                  <a:srgbClr val="F8992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slide text</a:t>
            </a:r>
          </a:p>
        </p:txBody>
      </p:sp>
      <p:sp>
        <p:nvSpPr>
          <p:cNvPr id="42" name="Subtitle 2"/>
          <p:cNvSpPr>
            <a:spLocks noGrp="1"/>
          </p:cNvSpPr>
          <p:nvPr>
            <p:ph type="subTitle" idx="1"/>
          </p:nvPr>
        </p:nvSpPr>
        <p:spPr>
          <a:xfrm>
            <a:off x="2476500" y="2570922"/>
            <a:ext cx="8801100" cy="3048000"/>
          </a:xfrm>
        </p:spPr>
        <p:txBody>
          <a:bodyPr anchor="t">
            <a:normAutofit/>
          </a:bodyPr>
          <a:lstStyle>
            <a:lvl1pPr marL="0" indent="0" algn="l">
              <a:buNone/>
              <a:defRPr sz="2100" b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43" name="Straight Connector 42"/>
          <p:cNvCxnSpPr/>
          <p:nvPr userDrawn="1"/>
        </p:nvCxnSpPr>
        <p:spPr>
          <a:xfrm flipV="1">
            <a:off x="2235200" y="1709839"/>
            <a:ext cx="0" cy="415201"/>
          </a:xfrm>
          <a:prstGeom prst="line">
            <a:avLst/>
          </a:prstGeom>
          <a:ln w="101600" cap="rnd">
            <a:solidFill>
              <a:srgbClr val="EBC9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ullets 01">
    <p:bg>
      <p:bgPr>
        <a:solidFill>
          <a:srgbClr val="B6CBD5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6"/>
          <p:cNvSpPr>
            <a:spLocks noGrp="1"/>
          </p:cNvSpPr>
          <p:nvPr>
            <p:ph type="sldNum" sz="quarter" idx="12"/>
          </p:nvPr>
        </p:nvSpPr>
        <p:spPr>
          <a:xfrm>
            <a:off x="378864" y="6144315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solidFill>
                  <a:srgbClr val="008CC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D36CDABE-310D-304E-9F79-5BB7E48DB4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766969" y="1414612"/>
            <a:ext cx="3685762" cy="4204310"/>
          </a:xfrm>
        </p:spPr>
        <p:txBody>
          <a:bodyPr anchor="t">
            <a:normAutofit/>
          </a:bodyPr>
          <a:lstStyle>
            <a:lvl1pPr algn="l">
              <a:defRPr sz="3600" b="1" baseline="0">
                <a:solidFill>
                  <a:srgbClr val="00628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slide text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 flipV="1">
            <a:off x="525669" y="1469708"/>
            <a:ext cx="0" cy="415201"/>
          </a:xfrm>
          <a:prstGeom prst="line">
            <a:avLst/>
          </a:prstGeom>
          <a:ln w="101600" cap="rnd">
            <a:solidFill>
              <a:srgbClr val="008CC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94030" y="1511300"/>
            <a:ext cx="7129670" cy="4998140"/>
          </a:xfrm>
        </p:spPr>
        <p:txBody>
          <a:bodyPr/>
          <a:lstStyle>
            <a:lvl1pPr>
              <a:defRPr>
                <a:solidFill>
                  <a:srgbClr val="5A5655"/>
                </a:solidFill>
              </a:defRPr>
            </a:lvl1pPr>
            <a:lvl2pPr>
              <a:defRPr>
                <a:solidFill>
                  <a:srgbClr val="5A5655"/>
                </a:solidFill>
              </a:defRPr>
            </a:lvl2pPr>
            <a:lvl3pPr>
              <a:defRPr>
                <a:solidFill>
                  <a:srgbClr val="5A5655"/>
                </a:solidFill>
              </a:defRPr>
            </a:lvl3pPr>
            <a:lvl4pPr>
              <a:defRPr>
                <a:solidFill>
                  <a:srgbClr val="5A5655"/>
                </a:solidFill>
              </a:defRPr>
            </a:lvl4pPr>
            <a:lvl5pPr>
              <a:defRPr>
                <a:solidFill>
                  <a:srgbClr val="5A565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ullets 02">
    <p:bg>
      <p:bgPr>
        <a:solidFill>
          <a:srgbClr val="B6CBD5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6"/>
          <p:cNvSpPr>
            <a:spLocks noGrp="1"/>
          </p:cNvSpPr>
          <p:nvPr>
            <p:ph type="sldNum" sz="quarter" idx="12"/>
          </p:nvPr>
        </p:nvSpPr>
        <p:spPr>
          <a:xfrm>
            <a:off x="378864" y="6144315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solidFill>
                  <a:srgbClr val="6F3B55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D36CDABE-310D-304E-9F79-5BB7E48DB4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766969" y="1414612"/>
            <a:ext cx="3685762" cy="4204310"/>
          </a:xfrm>
        </p:spPr>
        <p:txBody>
          <a:bodyPr anchor="t">
            <a:normAutofit/>
          </a:bodyPr>
          <a:lstStyle>
            <a:lvl1pPr algn="l">
              <a:defRPr sz="3600" b="1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slide text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 flipV="1">
            <a:off x="525669" y="1469708"/>
            <a:ext cx="0" cy="415201"/>
          </a:xfrm>
          <a:prstGeom prst="line">
            <a:avLst/>
          </a:prstGeom>
          <a:ln w="101600" cap="rnd">
            <a:solidFill>
              <a:srgbClr val="6F3B5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94030" y="1511300"/>
            <a:ext cx="7129670" cy="4998140"/>
          </a:xfrm>
        </p:spPr>
        <p:txBody>
          <a:bodyPr/>
          <a:lstStyle>
            <a:lvl1pPr>
              <a:defRPr>
                <a:solidFill>
                  <a:srgbClr val="5A5655"/>
                </a:solidFill>
              </a:defRPr>
            </a:lvl1pPr>
            <a:lvl2pPr>
              <a:defRPr>
                <a:solidFill>
                  <a:srgbClr val="5A5655"/>
                </a:solidFill>
              </a:defRPr>
            </a:lvl2pPr>
            <a:lvl3pPr>
              <a:defRPr>
                <a:solidFill>
                  <a:srgbClr val="5A5655"/>
                </a:solidFill>
              </a:defRPr>
            </a:lvl3pPr>
            <a:lvl4pPr>
              <a:defRPr>
                <a:solidFill>
                  <a:srgbClr val="5A5655"/>
                </a:solidFill>
              </a:defRPr>
            </a:lvl4pPr>
            <a:lvl5pPr>
              <a:defRPr>
                <a:solidFill>
                  <a:srgbClr val="5A565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ullets 03">
    <p:bg>
      <p:bgPr>
        <a:solidFill>
          <a:srgbClr val="B6CBD5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6"/>
          <p:cNvSpPr>
            <a:spLocks noGrp="1"/>
          </p:cNvSpPr>
          <p:nvPr>
            <p:ph type="sldNum" sz="quarter" idx="12"/>
          </p:nvPr>
        </p:nvSpPr>
        <p:spPr>
          <a:xfrm>
            <a:off x="378864" y="6144315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solidFill>
                  <a:srgbClr val="EBC90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D36CDABE-310D-304E-9F79-5BB7E48DB4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766969" y="1414612"/>
            <a:ext cx="3685762" cy="4204310"/>
          </a:xfrm>
        </p:spPr>
        <p:txBody>
          <a:bodyPr anchor="t">
            <a:normAutofit/>
          </a:bodyPr>
          <a:lstStyle>
            <a:lvl1pPr algn="l">
              <a:defRPr sz="3600" b="1" baseline="0">
                <a:solidFill>
                  <a:srgbClr val="F8992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slide text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 flipV="1">
            <a:off x="525669" y="1469708"/>
            <a:ext cx="0" cy="415201"/>
          </a:xfrm>
          <a:prstGeom prst="line">
            <a:avLst/>
          </a:prstGeom>
          <a:ln w="101600" cap="rnd">
            <a:solidFill>
              <a:srgbClr val="EBC9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94030" y="1511300"/>
            <a:ext cx="7129670" cy="4998140"/>
          </a:xfrm>
        </p:spPr>
        <p:txBody>
          <a:bodyPr/>
          <a:lstStyle>
            <a:lvl1pPr>
              <a:defRPr>
                <a:solidFill>
                  <a:srgbClr val="5A5655"/>
                </a:solidFill>
              </a:defRPr>
            </a:lvl1pPr>
            <a:lvl2pPr>
              <a:defRPr>
                <a:solidFill>
                  <a:srgbClr val="5A5655"/>
                </a:solidFill>
              </a:defRPr>
            </a:lvl2pPr>
            <a:lvl3pPr>
              <a:defRPr>
                <a:solidFill>
                  <a:srgbClr val="5A5655"/>
                </a:solidFill>
              </a:defRPr>
            </a:lvl3pPr>
            <a:lvl4pPr>
              <a:defRPr>
                <a:solidFill>
                  <a:srgbClr val="5A5655"/>
                </a:solidFill>
              </a:defRPr>
            </a:lvl4pPr>
            <a:lvl5pPr>
              <a:defRPr>
                <a:solidFill>
                  <a:srgbClr val="5A565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lumns 01">
    <p:bg>
      <p:bgPr>
        <a:solidFill>
          <a:srgbClr val="B6CBD5">
            <a:alpha val="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6"/>
          <p:cNvSpPr>
            <a:spLocks noGrp="1"/>
          </p:cNvSpPr>
          <p:nvPr>
            <p:ph type="sldNum" sz="quarter" idx="12"/>
          </p:nvPr>
        </p:nvSpPr>
        <p:spPr>
          <a:xfrm>
            <a:off x="378864" y="6144315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solidFill>
                  <a:srgbClr val="008CC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D36CDABE-310D-304E-9F79-5BB7E48DB45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 rot="16200000" flipH="1" flipV="1">
            <a:off x="6131340" y="1851606"/>
            <a:ext cx="0" cy="415201"/>
          </a:xfrm>
          <a:prstGeom prst="line">
            <a:avLst/>
          </a:prstGeom>
          <a:ln w="101600" cap="rnd">
            <a:solidFill>
              <a:srgbClr val="008CC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>
          <a:xfrm>
            <a:off x="378864" y="2796633"/>
            <a:ext cx="3600000" cy="636101"/>
          </a:xfrm>
        </p:spPr>
        <p:txBody>
          <a:bodyPr anchor="t">
            <a:normAutofit/>
          </a:bodyPr>
          <a:lstStyle>
            <a:lvl1pPr marL="0" indent="0" algn="l">
              <a:buNone/>
              <a:defRPr sz="2100" b="1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79413" y="3432175"/>
            <a:ext cx="3598862" cy="261302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rgbClr val="5A5655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284094" y="3432175"/>
            <a:ext cx="3598862" cy="261302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rgbClr val="5A5655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8189913" y="3432175"/>
            <a:ext cx="3598862" cy="261302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rgbClr val="5A5655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16"/>
          </p:nvPr>
        </p:nvSpPr>
        <p:spPr>
          <a:xfrm>
            <a:off x="4284094" y="2781300"/>
            <a:ext cx="3599431" cy="650875"/>
          </a:xfrm>
        </p:spPr>
        <p:txBody>
          <a:bodyPr>
            <a:noAutofit/>
          </a:bodyPr>
          <a:lstStyle>
            <a:lvl1pPr marL="0" indent="0">
              <a:buNone/>
              <a:defRPr sz="2100" b="1">
                <a:solidFill>
                  <a:srgbClr val="797979"/>
                </a:solidFill>
              </a:defRPr>
            </a:lvl1pPr>
            <a:lvl2pPr marL="457200" indent="0">
              <a:buNone/>
              <a:defRPr sz="2100" b="1">
                <a:solidFill>
                  <a:srgbClr val="797979"/>
                </a:solidFill>
              </a:defRPr>
            </a:lvl2pPr>
            <a:lvl3pPr marL="914400" indent="0">
              <a:buNone/>
              <a:defRPr sz="2100" b="1">
                <a:solidFill>
                  <a:srgbClr val="797979"/>
                </a:solidFill>
              </a:defRPr>
            </a:lvl3pPr>
            <a:lvl4pPr marL="1371600" indent="0">
              <a:buNone/>
              <a:defRPr sz="2100" b="1">
                <a:solidFill>
                  <a:srgbClr val="797979"/>
                </a:solidFill>
              </a:defRPr>
            </a:lvl4pPr>
            <a:lvl5pPr marL="1828800" indent="0">
              <a:buNone/>
              <a:defRPr sz="2100" b="1">
                <a:solidFill>
                  <a:srgbClr val="79797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36"/>
          <p:cNvSpPr>
            <a:spLocks noGrp="1"/>
          </p:cNvSpPr>
          <p:nvPr>
            <p:ph type="body" sz="quarter" idx="17"/>
          </p:nvPr>
        </p:nvSpPr>
        <p:spPr>
          <a:xfrm>
            <a:off x="8189628" y="2781300"/>
            <a:ext cx="3599431" cy="650875"/>
          </a:xfrm>
        </p:spPr>
        <p:txBody>
          <a:bodyPr>
            <a:noAutofit/>
          </a:bodyPr>
          <a:lstStyle>
            <a:lvl1pPr marL="0" indent="0">
              <a:buNone/>
              <a:defRPr sz="2100" b="1">
                <a:solidFill>
                  <a:srgbClr val="797979"/>
                </a:solidFill>
              </a:defRPr>
            </a:lvl1pPr>
            <a:lvl2pPr marL="457200" indent="0">
              <a:buNone/>
              <a:defRPr sz="2100" b="1">
                <a:solidFill>
                  <a:srgbClr val="797979"/>
                </a:solidFill>
              </a:defRPr>
            </a:lvl2pPr>
            <a:lvl3pPr marL="914400" indent="0">
              <a:buNone/>
              <a:defRPr sz="2100" b="1">
                <a:solidFill>
                  <a:srgbClr val="797979"/>
                </a:solidFill>
              </a:defRPr>
            </a:lvl3pPr>
            <a:lvl4pPr marL="1371600" indent="0">
              <a:buNone/>
              <a:defRPr sz="2100" b="1">
                <a:solidFill>
                  <a:srgbClr val="797979"/>
                </a:solidFill>
              </a:defRPr>
            </a:lvl4pPr>
            <a:lvl5pPr marL="1828800" indent="0">
              <a:buNone/>
              <a:defRPr sz="2100" b="1">
                <a:solidFill>
                  <a:srgbClr val="79797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itle 1"/>
          <p:cNvSpPr>
            <a:spLocks noGrp="1"/>
          </p:cNvSpPr>
          <p:nvPr>
            <p:ph type="ctrTitle" hasCustomPrompt="1"/>
          </p:nvPr>
        </p:nvSpPr>
        <p:spPr>
          <a:xfrm>
            <a:off x="378863" y="1320802"/>
            <a:ext cx="11409911" cy="639290"/>
          </a:xfrm>
        </p:spPr>
        <p:txBody>
          <a:bodyPr anchor="ctr">
            <a:normAutofit/>
          </a:bodyPr>
          <a:lstStyle>
            <a:lvl1pPr algn="ctr">
              <a:defRPr sz="3600" b="1" baseline="0">
                <a:solidFill>
                  <a:srgbClr val="00628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slide text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lumns 02">
    <p:bg>
      <p:bgPr>
        <a:solidFill>
          <a:srgbClr val="B6CBD5">
            <a:alpha val="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6"/>
          <p:cNvSpPr>
            <a:spLocks noGrp="1"/>
          </p:cNvSpPr>
          <p:nvPr>
            <p:ph type="sldNum" sz="quarter" idx="12"/>
          </p:nvPr>
        </p:nvSpPr>
        <p:spPr>
          <a:xfrm>
            <a:off x="378864" y="6144315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D36CDABE-310D-304E-9F79-5BB7E48DB4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378864" y="2796633"/>
            <a:ext cx="3600000" cy="636101"/>
          </a:xfrm>
        </p:spPr>
        <p:txBody>
          <a:bodyPr anchor="t">
            <a:normAutofit/>
          </a:bodyPr>
          <a:lstStyle>
            <a:lvl1pPr marL="0" indent="0" algn="l">
              <a:buNone/>
              <a:defRPr sz="2100" b="1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79413" y="3432175"/>
            <a:ext cx="3598862" cy="261302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rgbClr val="5A5655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284094" y="3432175"/>
            <a:ext cx="3598862" cy="261302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rgbClr val="5A5655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8189913" y="3432175"/>
            <a:ext cx="3598862" cy="261302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rgbClr val="5A5655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6"/>
          <p:cNvSpPr>
            <a:spLocks noGrp="1"/>
          </p:cNvSpPr>
          <p:nvPr>
            <p:ph type="body" sz="quarter" idx="16"/>
          </p:nvPr>
        </p:nvSpPr>
        <p:spPr>
          <a:xfrm>
            <a:off x="4284094" y="2781300"/>
            <a:ext cx="3599431" cy="650875"/>
          </a:xfrm>
        </p:spPr>
        <p:txBody>
          <a:bodyPr>
            <a:noAutofit/>
          </a:bodyPr>
          <a:lstStyle>
            <a:lvl1pPr marL="0" indent="0">
              <a:buNone/>
              <a:defRPr sz="2100" b="1">
                <a:solidFill>
                  <a:srgbClr val="797979"/>
                </a:solidFill>
              </a:defRPr>
            </a:lvl1pPr>
            <a:lvl2pPr marL="457200" indent="0">
              <a:buNone/>
              <a:defRPr sz="2100" b="1">
                <a:solidFill>
                  <a:srgbClr val="797979"/>
                </a:solidFill>
              </a:defRPr>
            </a:lvl2pPr>
            <a:lvl3pPr marL="914400" indent="0">
              <a:buNone/>
              <a:defRPr sz="2100" b="1">
                <a:solidFill>
                  <a:srgbClr val="797979"/>
                </a:solidFill>
              </a:defRPr>
            </a:lvl3pPr>
            <a:lvl4pPr marL="1371600" indent="0">
              <a:buNone/>
              <a:defRPr sz="2100" b="1">
                <a:solidFill>
                  <a:srgbClr val="797979"/>
                </a:solidFill>
              </a:defRPr>
            </a:lvl4pPr>
            <a:lvl5pPr marL="1828800" indent="0">
              <a:buNone/>
              <a:defRPr sz="2100" b="1">
                <a:solidFill>
                  <a:srgbClr val="79797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36"/>
          <p:cNvSpPr>
            <a:spLocks noGrp="1"/>
          </p:cNvSpPr>
          <p:nvPr>
            <p:ph type="body" sz="quarter" idx="17"/>
          </p:nvPr>
        </p:nvSpPr>
        <p:spPr>
          <a:xfrm>
            <a:off x="8189628" y="2781300"/>
            <a:ext cx="3599431" cy="650875"/>
          </a:xfrm>
        </p:spPr>
        <p:txBody>
          <a:bodyPr>
            <a:noAutofit/>
          </a:bodyPr>
          <a:lstStyle>
            <a:lvl1pPr marL="0" indent="0">
              <a:buNone/>
              <a:defRPr sz="2100" b="1">
                <a:solidFill>
                  <a:srgbClr val="797979"/>
                </a:solidFill>
              </a:defRPr>
            </a:lvl1pPr>
            <a:lvl2pPr marL="457200" indent="0">
              <a:buNone/>
              <a:defRPr sz="2100" b="1">
                <a:solidFill>
                  <a:srgbClr val="797979"/>
                </a:solidFill>
              </a:defRPr>
            </a:lvl2pPr>
            <a:lvl3pPr marL="914400" indent="0">
              <a:buNone/>
              <a:defRPr sz="2100" b="1">
                <a:solidFill>
                  <a:srgbClr val="797979"/>
                </a:solidFill>
              </a:defRPr>
            </a:lvl3pPr>
            <a:lvl4pPr marL="1371600" indent="0">
              <a:buNone/>
              <a:defRPr sz="2100" b="1">
                <a:solidFill>
                  <a:srgbClr val="797979"/>
                </a:solidFill>
              </a:defRPr>
            </a:lvl4pPr>
            <a:lvl5pPr marL="1828800" indent="0">
              <a:buNone/>
              <a:defRPr sz="2100" b="1">
                <a:solidFill>
                  <a:srgbClr val="79797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378863" y="1320802"/>
            <a:ext cx="11409911" cy="639290"/>
          </a:xfrm>
        </p:spPr>
        <p:txBody>
          <a:bodyPr anchor="ctr">
            <a:normAutofit/>
          </a:bodyPr>
          <a:lstStyle>
            <a:lvl1pPr algn="ctr">
              <a:defRPr sz="3600" b="1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slide text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lumns 03">
    <p:bg>
      <p:bgPr>
        <a:solidFill>
          <a:srgbClr val="B6CBD5">
            <a:alpha val="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6"/>
          <p:cNvSpPr>
            <a:spLocks noGrp="1"/>
          </p:cNvSpPr>
          <p:nvPr>
            <p:ph type="sldNum" sz="quarter" idx="12"/>
          </p:nvPr>
        </p:nvSpPr>
        <p:spPr>
          <a:xfrm>
            <a:off x="378864" y="6144315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solidFill>
                  <a:srgbClr val="EBC90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D36CDABE-310D-304E-9F79-5BB7E48DB45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 rot="16200000" flipH="1" flipV="1">
            <a:off x="6131340" y="1851606"/>
            <a:ext cx="0" cy="415201"/>
          </a:xfrm>
          <a:prstGeom prst="line">
            <a:avLst/>
          </a:prstGeom>
          <a:ln w="101600" cap="rnd">
            <a:solidFill>
              <a:srgbClr val="EBC9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378864" y="2796633"/>
            <a:ext cx="3600000" cy="636101"/>
          </a:xfrm>
        </p:spPr>
        <p:txBody>
          <a:bodyPr anchor="t">
            <a:normAutofit/>
          </a:bodyPr>
          <a:lstStyle>
            <a:lvl1pPr marL="0" indent="0" algn="l">
              <a:buNone/>
              <a:defRPr sz="2100" b="1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79413" y="3432175"/>
            <a:ext cx="3598862" cy="261302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rgbClr val="5A5655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284094" y="3432175"/>
            <a:ext cx="3598862" cy="261302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rgbClr val="5A5655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8189913" y="3432175"/>
            <a:ext cx="3598862" cy="261302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rgbClr val="5A5655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6"/>
          <p:cNvSpPr>
            <a:spLocks noGrp="1"/>
          </p:cNvSpPr>
          <p:nvPr>
            <p:ph type="body" sz="quarter" idx="16"/>
          </p:nvPr>
        </p:nvSpPr>
        <p:spPr>
          <a:xfrm>
            <a:off x="4284094" y="2781300"/>
            <a:ext cx="3599431" cy="650875"/>
          </a:xfrm>
        </p:spPr>
        <p:txBody>
          <a:bodyPr>
            <a:noAutofit/>
          </a:bodyPr>
          <a:lstStyle>
            <a:lvl1pPr marL="0" indent="0">
              <a:buNone/>
              <a:defRPr sz="2100" b="1">
                <a:solidFill>
                  <a:srgbClr val="797979"/>
                </a:solidFill>
              </a:defRPr>
            </a:lvl1pPr>
            <a:lvl2pPr marL="457200" indent="0">
              <a:buNone/>
              <a:defRPr sz="2100" b="1">
                <a:solidFill>
                  <a:srgbClr val="797979"/>
                </a:solidFill>
              </a:defRPr>
            </a:lvl2pPr>
            <a:lvl3pPr marL="914400" indent="0">
              <a:buNone/>
              <a:defRPr sz="2100" b="1">
                <a:solidFill>
                  <a:srgbClr val="797979"/>
                </a:solidFill>
              </a:defRPr>
            </a:lvl3pPr>
            <a:lvl4pPr marL="1371600" indent="0">
              <a:buNone/>
              <a:defRPr sz="2100" b="1">
                <a:solidFill>
                  <a:srgbClr val="797979"/>
                </a:solidFill>
              </a:defRPr>
            </a:lvl4pPr>
            <a:lvl5pPr marL="1828800" indent="0">
              <a:buNone/>
              <a:defRPr sz="2100" b="1">
                <a:solidFill>
                  <a:srgbClr val="79797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36"/>
          <p:cNvSpPr>
            <a:spLocks noGrp="1"/>
          </p:cNvSpPr>
          <p:nvPr>
            <p:ph type="body" sz="quarter" idx="17"/>
          </p:nvPr>
        </p:nvSpPr>
        <p:spPr>
          <a:xfrm>
            <a:off x="8189628" y="2781300"/>
            <a:ext cx="3599431" cy="650875"/>
          </a:xfrm>
        </p:spPr>
        <p:txBody>
          <a:bodyPr>
            <a:noAutofit/>
          </a:bodyPr>
          <a:lstStyle>
            <a:lvl1pPr marL="0" indent="0">
              <a:buNone/>
              <a:defRPr sz="2100" b="1">
                <a:solidFill>
                  <a:srgbClr val="797979"/>
                </a:solidFill>
              </a:defRPr>
            </a:lvl1pPr>
            <a:lvl2pPr marL="457200" indent="0">
              <a:buNone/>
              <a:defRPr sz="2100" b="1">
                <a:solidFill>
                  <a:srgbClr val="797979"/>
                </a:solidFill>
              </a:defRPr>
            </a:lvl2pPr>
            <a:lvl3pPr marL="914400" indent="0">
              <a:buNone/>
              <a:defRPr sz="2100" b="1">
                <a:solidFill>
                  <a:srgbClr val="797979"/>
                </a:solidFill>
              </a:defRPr>
            </a:lvl3pPr>
            <a:lvl4pPr marL="1371600" indent="0">
              <a:buNone/>
              <a:defRPr sz="2100" b="1">
                <a:solidFill>
                  <a:srgbClr val="797979"/>
                </a:solidFill>
              </a:defRPr>
            </a:lvl4pPr>
            <a:lvl5pPr marL="1828800" indent="0">
              <a:buNone/>
              <a:defRPr sz="2100" b="1">
                <a:solidFill>
                  <a:srgbClr val="79797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378863" y="1320802"/>
            <a:ext cx="11409911" cy="639290"/>
          </a:xfrm>
        </p:spPr>
        <p:txBody>
          <a:bodyPr anchor="ctr">
            <a:normAutofit/>
          </a:bodyPr>
          <a:lstStyle>
            <a:lvl1pPr algn="ctr">
              <a:defRPr sz="3600" b="1" baseline="0">
                <a:solidFill>
                  <a:srgbClr val="F8992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slide text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01">
    <p:bg>
      <p:bgPr>
        <a:solidFill>
          <a:srgbClr val="008C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6"/>
          <p:cNvSpPr>
            <a:spLocks noGrp="1"/>
          </p:cNvSpPr>
          <p:nvPr>
            <p:ph type="sldNum" sz="quarter" idx="12"/>
          </p:nvPr>
        </p:nvSpPr>
        <p:spPr>
          <a:xfrm>
            <a:off x="378864" y="6144315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solidFill>
                  <a:schemeClr val="bg1">
                    <a:alpha val="51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D36CDABE-310D-304E-9F79-5BB7E48DB4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086678" y="1444488"/>
            <a:ext cx="10084903" cy="3750366"/>
          </a:xfrm>
        </p:spPr>
        <p:txBody>
          <a:bodyPr anchor="ctr">
            <a:normAutofit/>
          </a:bodyPr>
          <a:lstStyle>
            <a:lvl1pPr algn="ctr">
              <a:defRPr sz="6000" b="0" i="1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quote page text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02">
    <p:bg>
      <p:bgPr>
        <a:solidFill>
          <a:srgbClr val="F899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6"/>
          <p:cNvSpPr>
            <a:spLocks noGrp="1"/>
          </p:cNvSpPr>
          <p:nvPr>
            <p:ph type="sldNum" sz="quarter" idx="12"/>
          </p:nvPr>
        </p:nvSpPr>
        <p:spPr>
          <a:xfrm>
            <a:off x="378864" y="6144315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solidFill>
                  <a:schemeClr val="bg1">
                    <a:alpha val="51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D36CDABE-310D-304E-9F79-5BB7E48DB4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086678" y="1444488"/>
            <a:ext cx="10084903" cy="3750366"/>
          </a:xfrm>
        </p:spPr>
        <p:txBody>
          <a:bodyPr anchor="ctr">
            <a:normAutofit/>
          </a:bodyPr>
          <a:lstStyle>
            <a:lvl1pPr algn="ctr">
              <a:defRPr sz="6000" b="0" i="1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quote page text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03">
    <p:bg>
      <p:bgPr>
        <a:solidFill>
          <a:srgbClr val="63B2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6"/>
          <p:cNvSpPr>
            <a:spLocks noGrp="1"/>
          </p:cNvSpPr>
          <p:nvPr>
            <p:ph type="sldNum" sz="quarter" idx="12"/>
          </p:nvPr>
        </p:nvSpPr>
        <p:spPr>
          <a:xfrm>
            <a:off x="378864" y="6144315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solidFill>
                  <a:schemeClr val="bg1">
                    <a:alpha val="51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D36CDABE-310D-304E-9F79-5BB7E48DB4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086678" y="1444488"/>
            <a:ext cx="10084903" cy="3750366"/>
          </a:xfrm>
        </p:spPr>
        <p:txBody>
          <a:bodyPr anchor="ctr">
            <a:normAutofit/>
          </a:bodyPr>
          <a:lstStyle>
            <a:lvl1pPr algn="ctr">
              <a:defRPr sz="6000" b="0" i="1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quote page text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e Slide">
    <p:bg>
      <p:bgPr>
        <a:solidFill>
          <a:srgbClr val="B6CBD5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lide Number Placeholder 36"/>
          <p:cNvSpPr>
            <a:spLocks noGrp="1"/>
          </p:cNvSpPr>
          <p:nvPr>
            <p:ph type="sldNum" sz="quarter" idx="12"/>
          </p:nvPr>
        </p:nvSpPr>
        <p:spPr>
          <a:xfrm>
            <a:off x="378864" y="6144315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solidFill>
                  <a:srgbClr val="008CC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D36CDABE-310D-304E-9F79-5BB7E48DB4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ce Slide">
    <p:bg>
      <p:bgPr>
        <a:solidFill>
          <a:srgbClr val="B6CBD5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lide Number Placeholder 36"/>
          <p:cNvSpPr>
            <a:spLocks noGrp="1"/>
          </p:cNvSpPr>
          <p:nvPr>
            <p:ph type="sldNum" sz="quarter" idx="12"/>
          </p:nvPr>
        </p:nvSpPr>
        <p:spPr>
          <a:xfrm>
            <a:off x="378864" y="6144315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solidFill>
                  <a:srgbClr val="008CC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D36CDABE-310D-304E-9F79-5BB7E48DB4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0344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Slide 01">
    <p:bg>
      <p:bgPr>
        <a:solidFill>
          <a:srgbClr val="B6CBD5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4532244" cy="6858000"/>
          </a:xfrm>
          <a:prstGeom prst="rect">
            <a:avLst/>
          </a:prstGeom>
          <a:solidFill>
            <a:srgbClr val="0062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36"/>
          <p:cNvSpPr>
            <a:spLocks noGrp="1"/>
          </p:cNvSpPr>
          <p:nvPr>
            <p:ph type="sldNum" sz="quarter" idx="12"/>
          </p:nvPr>
        </p:nvSpPr>
        <p:spPr>
          <a:xfrm>
            <a:off x="378864" y="6144315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solidFill>
                  <a:schemeClr val="bg1">
                    <a:alpha val="51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D36CDABE-310D-304E-9F79-5BB7E48DB4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4983368" y="889219"/>
            <a:ext cx="6586331" cy="723681"/>
          </a:xfrm>
        </p:spPr>
        <p:txBody>
          <a:bodyPr anchor="t">
            <a:normAutofit/>
          </a:bodyPr>
          <a:lstStyle>
            <a:lvl1pPr algn="l">
              <a:defRPr sz="3600" b="1" baseline="0">
                <a:solidFill>
                  <a:srgbClr val="B2B1B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slide text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983367" y="1612900"/>
            <a:ext cx="6586331" cy="48965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rgbClr val="5A5655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1" y="348560"/>
            <a:ext cx="2054087" cy="6732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Slide 02">
    <p:bg>
      <p:bgPr>
        <a:solidFill>
          <a:srgbClr val="B6CBD5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4532244" cy="6858000"/>
          </a:xfrm>
          <a:prstGeom prst="rect">
            <a:avLst/>
          </a:prstGeom>
          <a:solidFill>
            <a:srgbClr val="914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36"/>
          <p:cNvSpPr>
            <a:spLocks noGrp="1"/>
          </p:cNvSpPr>
          <p:nvPr>
            <p:ph type="sldNum" sz="quarter" idx="12"/>
          </p:nvPr>
        </p:nvSpPr>
        <p:spPr>
          <a:xfrm>
            <a:off x="378864" y="6144315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solidFill>
                  <a:schemeClr val="bg1">
                    <a:alpha val="51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D36CDABE-310D-304E-9F79-5BB7E48DB4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4983368" y="889219"/>
            <a:ext cx="6586331" cy="723681"/>
          </a:xfrm>
        </p:spPr>
        <p:txBody>
          <a:bodyPr anchor="t">
            <a:normAutofit/>
          </a:bodyPr>
          <a:lstStyle>
            <a:lvl1pPr algn="l">
              <a:defRPr sz="3600" b="1" baseline="0">
                <a:solidFill>
                  <a:srgbClr val="B2B1B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slide text</a:t>
            </a:r>
          </a:p>
        </p:txBody>
      </p:sp>
      <p:sp>
        <p:nvSpPr>
          <p:cNvPr id="2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983367" y="1612900"/>
            <a:ext cx="6586331" cy="48965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rgbClr val="5A5655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2E3938-EEBA-4ECA-BFE3-1BCC84751A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88" y="424827"/>
            <a:ext cx="2054087" cy="6732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Slide 03">
    <p:bg>
      <p:bgPr>
        <a:solidFill>
          <a:srgbClr val="B6CBD5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4532244" cy="6858000"/>
          </a:xfrm>
          <a:prstGeom prst="rect">
            <a:avLst/>
          </a:prstGeom>
          <a:solidFill>
            <a:srgbClr val="EB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36"/>
          <p:cNvSpPr>
            <a:spLocks noGrp="1"/>
          </p:cNvSpPr>
          <p:nvPr>
            <p:ph type="sldNum" sz="quarter" idx="12"/>
          </p:nvPr>
        </p:nvSpPr>
        <p:spPr>
          <a:xfrm>
            <a:off x="378864" y="6144315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D36CDABE-310D-304E-9F79-5BB7E48DB4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4983368" y="889219"/>
            <a:ext cx="6586331" cy="723681"/>
          </a:xfrm>
        </p:spPr>
        <p:txBody>
          <a:bodyPr anchor="t">
            <a:normAutofit/>
          </a:bodyPr>
          <a:lstStyle>
            <a:lvl1pPr algn="l">
              <a:defRPr sz="3600" b="1" baseline="0">
                <a:solidFill>
                  <a:srgbClr val="B2B1B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slide text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983367" y="1612900"/>
            <a:ext cx="6586331" cy="48965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rgbClr val="5A5655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2F910B-AC96-49D7-BF93-618EBBE774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20" y="205911"/>
            <a:ext cx="2054087" cy="6732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 Slid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76C12D-59F3-CE4A-81D8-E92A0626ADCC}"/>
              </a:ext>
            </a:extLst>
          </p:cNvPr>
          <p:cNvSpPr/>
          <p:nvPr userDrawn="1"/>
        </p:nvSpPr>
        <p:spPr>
          <a:xfrm>
            <a:off x="526474" y="1681019"/>
            <a:ext cx="5321905" cy="3334327"/>
          </a:xfrm>
          <a:prstGeom prst="rect">
            <a:avLst/>
          </a:prstGeom>
          <a:solidFill>
            <a:srgbClr val="008CC2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0" name="Google Shape;30;p3"/>
          <p:cNvSpPr txBox="1">
            <a:spLocks noGrp="1"/>
          </p:cNvSpPr>
          <p:nvPr>
            <p:ph type="ctrTitle"/>
          </p:nvPr>
        </p:nvSpPr>
        <p:spPr>
          <a:xfrm>
            <a:off x="754742" y="1935237"/>
            <a:ext cx="4843825" cy="2012648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53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subTitle" idx="1"/>
          </p:nvPr>
        </p:nvSpPr>
        <p:spPr>
          <a:xfrm>
            <a:off x="754742" y="4102705"/>
            <a:ext cx="4843825" cy="62883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4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4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4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4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4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4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4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userDrawn="1">
  <p:cSld name="Chapter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165EFD9-E3CB-9C4E-990C-45B8C480B5E9}"/>
              </a:ext>
            </a:extLst>
          </p:cNvPr>
          <p:cNvSpPr/>
          <p:nvPr userDrawn="1"/>
        </p:nvSpPr>
        <p:spPr>
          <a:xfrm>
            <a:off x="526476" y="2119085"/>
            <a:ext cx="5321905" cy="2377708"/>
          </a:xfrm>
          <a:prstGeom prst="rect">
            <a:avLst/>
          </a:prstGeom>
          <a:solidFill>
            <a:srgbClr val="008CC2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1" name="Google Shape;30;p3">
            <a:extLst>
              <a:ext uri="{FF2B5EF4-FFF2-40B4-BE49-F238E27FC236}">
                <a16:creationId xmlns:a16="http://schemas.microsoft.com/office/drawing/2014/main" id="{BFF48B14-47F3-4041-99B5-2BAF3829EB8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74095" y="2360991"/>
            <a:ext cx="4867124" cy="1852564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4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preserve="1" userDrawn="1">
  <p:cSld name="1_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165EFD9-E3CB-9C4E-990C-45B8C480B5E9}"/>
              </a:ext>
            </a:extLst>
          </p:cNvPr>
          <p:cNvSpPr/>
          <p:nvPr userDrawn="1"/>
        </p:nvSpPr>
        <p:spPr>
          <a:xfrm>
            <a:off x="526476" y="2119085"/>
            <a:ext cx="5321905" cy="2377708"/>
          </a:xfrm>
          <a:prstGeom prst="rect">
            <a:avLst/>
          </a:prstGeom>
          <a:solidFill>
            <a:srgbClr val="F8992D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1" name="Google Shape;30;p3">
            <a:extLst>
              <a:ext uri="{FF2B5EF4-FFF2-40B4-BE49-F238E27FC236}">
                <a16:creationId xmlns:a16="http://schemas.microsoft.com/office/drawing/2014/main" id="{BFF48B14-47F3-4041-99B5-2BAF3829EB8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74095" y="2360991"/>
            <a:ext cx="4867124" cy="1852564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4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500669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preserve="1" userDrawn="1">
  <p:cSld name="1_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165EFD9-E3CB-9C4E-990C-45B8C480B5E9}"/>
              </a:ext>
            </a:extLst>
          </p:cNvPr>
          <p:cNvSpPr/>
          <p:nvPr userDrawn="1"/>
        </p:nvSpPr>
        <p:spPr>
          <a:xfrm>
            <a:off x="526476" y="2119085"/>
            <a:ext cx="5321905" cy="2377708"/>
          </a:xfrm>
          <a:prstGeom prst="rect">
            <a:avLst/>
          </a:prstGeom>
          <a:solidFill>
            <a:srgbClr val="63B246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1" name="Google Shape;30;p3">
            <a:extLst>
              <a:ext uri="{FF2B5EF4-FFF2-40B4-BE49-F238E27FC236}">
                <a16:creationId xmlns:a16="http://schemas.microsoft.com/office/drawing/2014/main" id="{BFF48B14-47F3-4041-99B5-2BAF3829EB8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74095" y="2360991"/>
            <a:ext cx="4867124" cy="1852564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4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 sz="59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052186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userDrawn="1">
  <p:cSld name="Title/Paragraph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7"/>
          <p:cNvSpPr txBox="1">
            <a:spLocks noGrp="1"/>
          </p:cNvSpPr>
          <p:nvPr>
            <p:ph type="body" idx="1"/>
          </p:nvPr>
        </p:nvSpPr>
        <p:spPr>
          <a:xfrm>
            <a:off x="512618" y="1461311"/>
            <a:ext cx="11166764" cy="450216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57189">
              <a:spcBef>
                <a:spcPts val="800"/>
              </a:spcBef>
              <a:spcAft>
                <a:spcPts val="0"/>
              </a:spcAft>
              <a:buClr>
                <a:srgbClr val="B2B1B2"/>
              </a:buClr>
              <a:buSzPct val="130000"/>
              <a:buFont typeface="Arial" panose="020B0604020202020204" pitchFamily="34" charset="0"/>
              <a:buChar char="•"/>
              <a:defRPr sz="2100">
                <a:solidFill>
                  <a:srgbClr val="5A5655"/>
                </a:solidFill>
              </a:defRPr>
            </a:lvl1pPr>
            <a:lvl2pPr marL="1219170" lvl="1" indent="-457189">
              <a:spcBef>
                <a:spcPts val="0"/>
              </a:spcBef>
              <a:spcAft>
                <a:spcPts val="0"/>
              </a:spcAft>
              <a:buClr>
                <a:srgbClr val="B2B1B2"/>
              </a:buClr>
              <a:buSzPct val="130000"/>
              <a:buFont typeface="Arial" panose="020B0604020202020204" pitchFamily="34" charset="0"/>
              <a:buChar char="•"/>
              <a:defRPr sz="2100">
                <a:solidFill>
                  <a:srgbClr val="5A5655"/>
                </a:solidFill>
              </a:defRPr>
            </a:lvl2pPr>
            <a:lvl3pPr marL="1828754" lvl="2" indent="-457189">
              <a:spcBef>
                <a:spcPts val="0"/>
              </a:spcBef>
              <a:spcAft>
                <a:spcPts val="0"/>
              </a:spcAft>
              <a:buClr>
                <a:srgbClr val="B2B1B2"/>
              </a:buClr>
              <a:buSzPct val="130000"/>
              <a:buFont typeface="Arial" panose="020B0604020202020204" pitchFamily="34" charset="0"/>
              <a:buChar char="•"/>
              <a:defRPr sz="2100">
                <a:solidFill>
                  <a:srgbClr val="5A5655"/>
                </a:solidFill>
              </a:defRPr>
            </a:lvl3pPr>
            <a:lvl4pPr marL="2438339" lvl="3" indent="-457189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2400"/>
            </a:lvl4pPr>
            <a:lvl5pPr marL="3047924" lvl="4" indent="-457189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2400"/>
            </a:lvl5pPr>
            <a:lvl6pPr marL="3657509" lvl="5" indent="-457189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2400"/>
            </a:lvl6pPr>
            <a:lvl7pPr marL="4267093" lvl="6" indent="-457189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2400"/>
            </a:lvl7pPr>
            <a:lvl8pPr marL="4876678" lvl="7" indent="-457189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2400"/>
            </a:lvl8pPr>
            <a:lvl9pPr marL="5486263" lvl="8" indent="-457189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2400"/>
            </a:lvl9pPr>
          </a:lstStyle>
          <a:p>
            <a:pPr lvl="0"/>
            <a:endParaRPr/>
          </a:p>
        </p:txBody>
      </p:sp>
      <p:sp>
        <p:nvSpPr>
          <p:cNvPr id="18" name="Manual Input 17">
            <a:extLst>
              <a:ext uri="{FF2B5EF4-FFF2-40B4-BE49-F238E27FC236}">
                <a16:creationId xmlns:a16="http://schemas.microsoft.com/office/drawing/2014/main" id="{453C866D-B73D-4747-8272-25D93C64C4E5}"/>
              </a:ext>
            </a:extLst>
          </p:cNvPr>
          <p:cNvSpPr/>
          <p:nvPr userDrawn="1"/>
        </p:nvSpPr>
        <p:spPr>
          <a:xfrm rot="10800000">
            <a:off x="0" y="0"/>
            <a:ext cx="12192000" cy="1184613"/>
          </a:xfrm>
          <a:prstGeom prst="flowChartManualInput">
            <a:avLst/>
          </a:prstGeom>
          <a:solidFill>
            <a:srgbClr val="0062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Google Shape;55;p5">
            <a:extLst>
              <a:ext uri="{FF2B5EF4-FFF2-40B4-BE49-F238E27FC236}">
                <a16:creationId xmlns:a16="http://schemas.microsoft.com/office/drawing/2014/main" id="{D09DB200-7FE7-374A-A617-76577A7F6C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-133"/>
            <a:ext cx="7315200" cy="1184616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700" b="1">
                <a:solidFill>
                  <a:schemeClr val="tx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" name="Google Shape;149;p14">
            <a:extLst>
              <a:ext uri="{FF2B5EF4-FFF2-40B4-BE49-F238E27FC236}">
                <a16:creationId xmlns:a16="http://schemas.microsoft.com/office/drawing/2014/main" id="{22ED15B6-C879-034C-B116-1679AD3D5596}"/>
              </a:ext>
            </a:extLst>
          </p:cNvPr>
          <p:cNvSpPr txBox="1">
            <a:spLocks/>
          </p:cNvSpPr>
          <p:nvPr userDrawn="1"/>
        </p:nvSpPr>
        <p:spPr>
          <a:xfrm>
            <a:off x="11868983" y="6368645"/>
            <a:ext cx="235349" cy="23842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1300" smtClean="0">
                <a:solidFill>
                  <a:srgbClr val="797979"/>
                </a:solidFill>
              </a:rPr>
              <a:pPr/>
              <a:t>‹#›</a:t>
            </a:fld>
            <a:endParaRPr lang="en" sz="1300">
              <a:solidFill>
                <a:srgbClr val="797979"/>
              </a:solidFill>
            </a:endParaRPr>
          </a:p>
        </p:txBody>
      </p:sp>
      <p:pic>
        <p:nvPicPr>
          <p:cNvPr id="6" name="Picture 5" descr="A picture containing text, tableware, dishware, plate&#10;&#10;Description automatically generated">
            <a:extLst>
              <a:ext uri="{FF2B5EF4-FFF2-40B4-BE49-F238E27FC236}">
                <a16:creationId xmlns:a16="http://schemas.microsoft.com/office/drawing/2014/main" id="{B5B00590-507E-E145-A4BB-C246ECC807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9335" y="6354685"/>
            <a:ext cx="1540132" cy="316620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7B3F7A5-DFB9-5F4C-A6DB-2EF5CA582AA8}"/>
              </a:ext>
            </a:extLst>
          </p:cNvPr>
          <p:cNvSpPr/>
          <p:nvPr userDrawn="1"/>
        </p:nvSpPr>
        <p:spPr>
          <a:xfrm rot="16200000" flipH="1">
            <a:off x="187476" y="474821"/>
            <a:ext cx="71368" cy="50559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EF385CD-E116-8345-B7FD-0638E121BD91}"/>
              </a:ext>
            </a:extLst>
          </p:cNvPr>
          <p:cNvSpPr/>
          <p:nvPr userDrawn="1"/>
        </p:nvSpPr>
        <p:spPr>
          <a:xfrm rot="16200000" flipH="1">
            <a:off x="192682" y="340185"/>
            <a:ext cx="60959" cy="505587"/>
          </a:xfrm>
          <a:prstGeom prst="roundRect">
            <a:avLst/>
          </a:prstGeom>
          <a:solidFill>
            <a:srgbClr val="63B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2162706-99A7-A34B-8CFF-56E019FC2A79}"/>
              </a:ext>
            </a:extLst>
          </p:cNvPr>
          <p:cNvSpPr/>
          <p:nvPr userDrawn="1"/>
        </p:nvSpPr>
        <p:spPr>
          <a:xfrm rot="16200000" flipH="1">
            <a:off x="192683" y="211379"/>
            <a:ext cx="60959" cy="505591"/>
          </a:xfrm>
          <a:prstGeom prst="roundRect">
            <a:avLst/>
          </a:prstGeom>
          <a:solidFill>
            <a:srgbClr val="F899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preserve="1" userDrawn="1">
  <p:cSld name="1_Title + 2 column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7"/>
          <p:cNvSpPr txBox="1">
            <a:spLocks noGrp="1"/>
          </p:cNvSpPr>
          <p:nvPr>
            <p:ph type="body" idx="1"/>
          </p:nvPr>
        </p:nvSpPr>
        <p:spPr>
          <a:xfrm>
            <a:off x="512618" y="1461311"/>
            <a:ext cx="11166764" cy="450216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57189">
              <a:spcBef>
                <a:spcPts val="800"/>
              </a:spcBef>
              <a:spcAft>
                <a:spcPts val="0"/>
              </a:spcAft>
              <a:buClr>
                <a:srgbClr val="B2B1B2"/>
              </a:buClr>
              <a:buSzPct val="130000"/>
              <a:buFont typeface="Arial" panose="020B0604020202020204" pitchFamily="34" charset="0"/>
              <a:buChar char="•"/>
              <a:defRPr sz="2100">
                <a:solidFill>
                  <a:srgbClr val="5A5655"/>
                </a:solidFill>
              </a:defRPr>
            </a:lvl1pPr>
            <a:lvl2pPr marL="1219170" lvl="1" indent="-457189">
              <a:spcBef>
                <a:spcPts val="0"/>
              </a:spcBef>
              <a:spcAft>
                <a:spcPts val="0"/>
              </a:spcAft>
              <a:buClr>
                <a:srgbClr val="B2B1B2"/>
              </a:buClr>
              <a:buSzPct val="130000"/>
              <a:buFont typeface="Arial" panose="020B0604020202020204" pitchFamily="34" charset="0"/>
              <a:buChar char="•"/>
              <a:defRPr sz="2100">
                <a:solidFill>
                  <a:srgbClr val="5A5655"/>
                </a:solidFill>
              </a:defRPr>
            </a:lvl2pPr>
            <a:lvl3pPr marL="1828754" lvl="2" indent="-457189">
              <a:spcBef>
                <a:spcPts val="0"/>
              </a:spcBef>
              <a:spcAft>
                <a:spcPts val="0"/>
              </a:spcAft>
              <a:buClr>
                <a:srgbClr val="B2B1B2"/>
              </a:buClr>
              <a:buSzPct val="130000"/>
              <a:buFont typeface="Arial" panose="020B0604020202020204" pitchFamily="34" charset="0"/>
              <a:buChar char="•"/>
              <a:defRPr sz="2100">
                <a:solidFill>
                  <a:srgbClr val="5A5655"/>
                </a:solidFill>
              </a:defRPr>
            </a:lvl3pPr>
            <a:lvl4pPr marL="2438339" lvl="3" indent="-457189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2400"/>
            </a:lvl4pPr>
            <a:lvl5pPr marL="3047924" lvl="4" indent="-457189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2400"/>
            </a:lvl5pPr>
            <a:lvl6pPr marL="3657509" lvl="5" indent="-457189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2400"/>
            </a:lvl6pPr>
            <a:lvl7pPr marL="4267093" lvl="6" indent="-457189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2400"/>
            </a:lvl7pPr>
            <a:lvl8pPr marL="4876678" lvl="7" indent="-457189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2400"/>
            </a:lvl8pPr>
            <a:lvl9pPr marL="5486263" lvl="8" indent="-457189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2400"/>
            </a:lvl9pPr>
          </a:lstStyle>
          <a:p>
            <a:pPr lvl="0"/>
            <a:endParaRPr/>
          </a:p>
        </p:txBody>
      </p:sp>
      <p:sp>
        <p:nvSpPr>
          <p:cNvPr id="19" name="Google Shape;55;p5">
            <a:extLst>
              <a:ext uri="{FF2B5EF4-FFF2-40B4-BE49-F238E27FC236}">
                <a16:creationId xmlns:a16="http://schemas.microsoft.com/office/drawing/2014/main" id="{D09DB200-7FE7-374A-A617-76577A7F6C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-133"/>
            <a:ext cx="7315200" cy="1184616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700" b="1">
                <a:solidFill>
                  <a:schemeClr val="tx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48670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 preserve="1" userDrawn="1">
  <p:cSld name="1_Title + 3 columns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8"/>
          <p:cNvSpPr txBox="1">
            <a:spLocks noGrp="1"/>
          </p:cNvSpPr>
          <p:nvPr>
            <p:ph type="body" idx="1"/>
          </p:nvPr>
        </p:nvSpPr>
        <p:spPr>
          <a:xfrm>
            <a:off x="609599" y="1610341"/>
            <a:ext cx="3520559" cy="427773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40256" rtl="0">
              <a:spcBef>
                <a:spcPts val="800"/>
              </a:spcBef>
              <a:spcAft>
                <a:spcPts val="0"/>
              </a:spcAft>
              <a:buClr>
                <a:srgbClr val="797979"/>
              </a:buClr>
              <a:buSzPct val="130000"/>
              <a:buFont typeface="Arial" panose="020B0604020202020204" pitchFamily="34" charset="0"/>
              <a:buChar char="•"/>
              <a:defRPr sz="2100">
                <a:solidFill>
                  <a:srgbClr val="5A5655"/>
                </a:solidFill>
              </a:defRPr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2100"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2100"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2100"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2100"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2100"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2100"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2100"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2100"/>
            </a:lvl9pPr>
          </a:lstStyle>
          <a:p>
            <a:endParaRPr/>
          </a:p>
        </p:txBody>
      </p:sp>
      <p:sp>
        <p:nvSpPr>
          <p:cNvPr id="5" name="Google Shape;92;p8">
            <a:extLst>
              <a:ext uri="{FF2B5EF4-FFF2-40B4-BE49-F238E27FC236}">
                <a16:creationId xmlns:a16="http://schemas.microsoft.com/office/drawing/2014/main" id="{ABE525B6-F774-8947-A8EB-AB52C1DD4ED0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4489304" y="1610342"/>
            <a:ext cx="3366977" cy="429191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40256" rtl="0">
              <a:spcBef>
                <a:spcPts val="800"/>
              </a:spcBef>
              <a:spcAft>
                <a:spcPts val="0"/>
              </a:spcAft>
              <a:buClr>
                <a:srgbClr val="797979"/>
              </a:buClr>
              <a:buSzPct val="130000"/>
              <a:buFont typeface="Arial" panose="020B0604020202020204" pitchFamily="34" charset="0"/>
              <a:buChar char="•"/>
              <a:defRPr sz="2100">
                <a:solidFill>
                  <a:srgbClr val="5A5655"/>
                </a:solidFill>
              </a:defRPr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2100"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2100"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2100"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2100"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2100"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2100"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2100"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2100"/>
            </a:lvl9pPr>
          </a:lstStyle>
          <a:p>
            <a:endParaRPr/>
          </a:p>
        </p:txBody>
      </p:sp>
      <p:sp>
        <p:nvSpPr>
          <p:cNvPr id="6" name="Google Shape;92;p8">
            <a:extLst>
              <a:ext uri="{FF2B5EF4-FFF2-40B4-BE49-F238E27FC236}">
                <a16:creationId xmlns:a16="http://schemas.microsoft.com/office/drawing/2014/main" id="{0B529697-386A-3643-B3E8-BF6C8069B318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8215425" y="1610342"/>
            <a:ext cx="3366976" cy="429191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40256" rtl="0">
              <a:spcBef>
                <a:spcPts val="800"/>
              </a:spcBef>
              <a:spcAft>
                <a:spcPts val="0"/>
              </a:spcAft>
              <a:buClr>
                <a:srgbClr val="797979"/>
              </a:buClr>
              <a:buSzPct val="130000"/>
              <a:buFont typeface="Arial" panose="020B0604020202020204" pitchFamily="34" charset="0"/>
              <a:buChar char="•"/>
              <a:defRPr sz="2100">
                <a:solidFill>
                  <a:srgbClr val="5A5655"/>
                </a:solidFill>
              </a:defRPr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2100"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2100"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2100"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2100"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2100"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2100"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2100"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2100"/>
            </a:lvl9pPr>
          </a:lstStyle>
          <a:p>
            <a:endParaRPr/>
          </a:p>
        </p:txBody>
      </p:sp>
      <p:sp>
        <p:nvSpPr>
          <p:cNvPr id="8" name="Manual Input 7">
            <a:extLst>
              <a:ext uri="{FF2B5EF4-FFF2-40B4-BE49-F238E27FC236}">
                <a16:creationId xmlns:a16="http://schemas.microsoft.com/office/drawing/2014/main" id="{D15327B2-38BE-5E4A-A927-A6CD312028AF}"/>
              </a:ext>
            </a:extLst>
          </p:cNvPr>
          <p:cNvSpPr/>
          <p:nvPr userDrawn="1"/>
        </p:nvSpPr>
        <p:spPr>
          <a:xfrm rot="10800000">
            <a:off x="0" y="0"/>
            <a:ext cx="12192000" cy="1184613"/>
          </a:xfrm>
          <a:prstGeom prst="flowChartManualInput">
            <a:avLst/>
          </a:prstGeom>
          <a:solidFill>
            <a:srgbClr val="0062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Google Shape;55;p5">
            <a:extLst>
              <a:ext uri="{FF2B5EF4-FFF2-40B4-BE49-F238E27FC236}">
                <a16:creationId xmlns:a16="http://schemas.microsoft.com/office/drawing/2014/main" id="{3D7B3040-1CE2-4840-AB61-2473FE2E6A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-133"/>
            <a:ext cx="7315200" cy="1184616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700" b="1">
                <a:solidFill>
                  <a:schemeClr val="tx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" name="Google Shape;149;p14">
            <a:extLst>
              <a:ext uri="{FF2B5EF4-FFF2-40B4-BE49-F238E27FC236}">
                <a16:creationId xmlns:a16="http://schemas.microsoft.com/office/drawing/2014/main" id="{16EB516B-83FE-F74E-B457-329B8AECBD2D}"/>
              </a:ext>
            </a:extLst>
          </p:cNvPr>
          <p:cNvSpPr txBox="1">
            <a:spLocks/>
          </p:cNvSpPr>
          <p:nvPr userDrawn="1"/>
        </p:nvSpPr>
        <p:spPr>
          <a:xfrm>
            <a:off x="11868983" y="6368645"/>
            <a:ext cx="235349" cy="23842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1300" smtClean="0">
                <a:solidFill>
                  <a:srgbClr val="797979"/>
                </a:solidFill>
              </a:rPr>
              <a:pPr/>
              <a:t>‹#›</a:t>
            </a:fld>
            <a:endParaRPr lang="en" sz="1300">
              <a:solidFill>
                <a:srgbClr val="797979"/>
              </a:solidFill>
            </a:endParaRPr>
          </a:p>
        </p:txBody>
      </p:sp>
      <p:pic>
        <p:nvPicPr>
          <p:cNvPr id="10" name="Picture 9" descr="A picture containing text, tableware, dishware, plate&#10;&#10;Description automatically generated">
            <a:extLst>
              <a:ext uri="{FF2B5EF4-FFF2-40B4-BE49-F238E27FC236}">
                <a16:creationId xmlns:a16="http://schemas.microsoft.com/office/drawing/2014/main" id="{13C3C1A4-119E-3A4C-AD79-E949BAB8D5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9335" y="6354685"/>
            <a:ext cx="1540132" cy="316620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39669F1-A5B2-474D-A8B3-12032BB82EDE}"/>
              </a:ext>
            </a:extLst>
          </p:cNvPr>
          <p:cNvSpPr/>
          <p:nvPr userDrawn="1"/>
        </p:nvSpPr>
        <p:spPr>
          <a:xfrm rot="16200000" flipH="1">
            <a:off x="187476" y="474821"/>
            <a:ext cx="71368" cy="50559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8E33BFC-EC74-0B44-947A-C59C9C1B5344}"/>
              </a:ext>
            </a:extLst>
          </p:cNvPr>
          <p:cNvSpPr/>
          <p:nvPr userDrawn="1"/>
        </p:nvSpPr>
        <p:spPr>
          <a:xfrm rot="16200000" flipH="1">
            <a:off x="192682" y="340185"/>
            <a:ext cx="60959" cy="505587"/>
          </a:xfrm>
          <a:prstGeom prst="roundRect">
            <a:avLst/>
          </a:prstGeom>
          <a:solidFill>
            <a:srgbClr val="63B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26EA75D-DBC3-E044-9E63-3258600F9B66}"/>
              </a:ext>
            </a:extLst>
          </p:cNvPr>
          <p:cNvSpPr/>
          <p:nvPr userDrawn="1"/>
        </p:nvSpPr>
        <p:spPr>
          <a:xfrm rot="16200000" flipH="1">
            <a:off x="192683" y="211379"/>
            <a:ext cx="60959" cy="505591"/>
          </a:xfrm>
          <a:prstGeom prst="roundRect">
            <a:avLst/>
          </a:prstGeom>
          <a:solidFill>
            <a:srgbClr val="F899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62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9;p14">
            <a:extLst>
              <a:ext uri="{FF2B5EF4-FFF2-40B4-BE49-F238E27FC236}">
                <a16:creationId xmlns:a16="http://schemas.microsoft.com/office/drawing/2014/main" id="{C90DA412-132E-BD45-BA9B-2FF93A98CDDF}"/>
              </a:ext>
            </a:extLst>
          </p:cNvPr>
          <p:cNvSpPr txBox="1">
            <a:spLocks/>
          </p:cNvSpPr>
          <p:nvPr userDrawn="1"/>
        </p:nvSpPr>
        <p:spPr>
          <a:xfrm>
            <a:off x="11868983" y="6368645"/>
            <a:ext cx="235349" cy="23842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1300" smtClean="0">
                <a:solidFill>
                  <a:srgbClr val="797979"/>
                </a:solidFill>
              </a:rPr>
              <a:pPr/>
              <a:t>‹#›</a:t>
            </a:fld>
            <a:endParaRPr lang="en" sz="1300">
              <a:solidFill>
                <a:srgbClr val="797979"/>
              </a:solidFill>
            </a:endParaRPr>
          </a:p>
        </p:txBody>
      </p:sp>
      <p:pic>
        <p:nvPicPr>
          <p:cNvPr id="3" name="Picture 2" descr="A picture containing text, tableware, dishware, plate&#10;&#10;Description automatically generated">
            <a:extLst>
              <a:ext uri="{FF2B5EF4-FFF2-40B4-BE49-F238E27FC236}">
                <a16:creationId xmlns:a16="http://schemas.microsoft.com/office/drawing/2014/main" id="{179E69F3-FB0A-D840-847E-07EA20CAD3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9335" y="6354685"/>
            <a:ext cx="1540132" cy="31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439137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2476500" y="2271239"/>
            <a:ext cx="8204200" cy="1460500"/>
          </a:xfrm>
        </p:spPr>
        <p:txBody>
          <a:bodyPr anchor="t">
            <a:normAutofit/>
          </a:bodyPr>
          <a:lstStyle>
            <a:lvl1pPr algn="l">
              <a:defRPr sz="5400" b="1" baseline="0">
                <a:solidFill>
                  <a:srgbClr val="0082AE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SLIDE TEXT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2476500" y="3731739"/>
            <a:ext cx="8204200" cy="802161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8" y="375863"/>
            <a:ext cx="2369972" cy="776751"/>
          </a:xfrm>
          <a:prstGeom prst="rect">
            <a:avLst/>
          </a:prstGeom>
        </p:spPr>
      </p:pic>
      <p:cxnSp>
        <p:nvCxnSpPr>
          <p:cNvPr id="19" name="Straight Connector 18"/>
          <p:cNvCxnSpPr/>
          <p:nvPr userDrawn="1"/>
        </p:nvCxnSpPr>
        <p:spPr>
          <a:xfrm flipV="1">
            <a:off x="2235200" y="2372839"/>
            <a:ext cx="0" cy="2016622"/>
          </a:xfrm>
          <a:prstGeom prst="line">
            <a:avLst/>
          </a:prstGeom>
          <a:ln w="101600" cap="rnd">
            <a:solidFill>
              <a:srgbClr val="B6CBD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0821C2AD-5F02-4635-84E5-7630171703C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29968" y="-48810"/>
            <a:ext cx="2703223" cy="134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374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192695"/>
            <a:ext cx="10515600" cy="113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332383"/>
            <a:ext cx="10515600" cy="38119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36"/>
          <p:cNvSpPr>
            <a:spLocks noGrp="1"/>
          </p:cNvSpPr>
          <p:nvPr>
            <p:ph type="sldNum" sz="quarter" idx="4"/>
          </p:nvPr>
        </p:nvSpPr>
        <p:spPr>
          <a:xfrm>
            <a:off x="378864" y="6144315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solidFill>
                  <a:srgbClr val="008CC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D36CDABE-310D-304E-9F79-5BB7E48DB45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0D2F0F-C5E0-4EEF-8538-06D74933E824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64" y="234476"/>
            <a:ext cx="2369972" cy="776751"/>
          </a:xfrm>
          <a:prstGeom prst="rect">
            <a:avLst/>
          </a:prstGeom>
        </p:spPr>
      </p:pic>
      <p:pic>
        <p:nvPicPr>
          <p:cNvPr id="6" name="Picture 5" descr="Logo&#10;&#10;Description automatically generated with medium confidence">
            <a:extLst>
              <a:ext uri="{FF2B5EF4-FFF2-40B4-BE49-F238E27FC236}">
                <a16:creationId xmlns:a16="http://schemas.microsoft.com/office/drawing/2014/main" id="{48C23726-CA1E-47DB-AE86-D5523A4AB41F}"/>
              </a:ext>
            </a:extLst>
          </p:cNvPr>
          <p:cNvPicPr>
            <a:picLocks noChangeAspect="1"/>
          </p:cNvPicPr>
          <p:nvPr userDrawn="1"/>
        </p:nvPicPr>
        <p:blipFill>
          <a:blip r:embed="rId32"/>
          <a:stretch>
            <a:fillRect/>
          </a:stretch>
        </p:blipFill>
        <p:spPr>
          <a:xfrm>
            <a:off x="9505950" y="0"/>
            <a:ext cx="2307186" cy="114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93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0" r:id="rId2"/>
    <p:sldLayoutId id="2147483681" r:id="rId3"/>
    <p:sldLayoutId id="2147483656" r:id="rId4"/>
    <p:sldLayoutId id="2147483674" r:id="rId5"/>
    <p:sldLayoutId id="2147483677" r:id="rId6"/>
    <p:sldLayoutId id="2147483659" r:id="rId7"/>
    <p:sldLayoutId id="2147483675" r:id="rId8"/>
    <p:sldLayoutId id="2147483679" r:id="rId9"/>
    <p:sldLayoutId id="2147483690" r:id="rId10"/>
    <p:sldLayoutId id="2147483676" r:id="rId11"/>
    <p:sldLayoutId id="2147483678" r:id="rId12"/>
    <p:sldLayoutId id="2147483654" r:id="rId13"/>
    <p:sldLayoutId id="2147483689" r:id="rId14"/>
    <p:sldLayoutId id="2147483658" r:id="rId15"/>
    <p:sldLayoutId id="2147483657" r:id="rId16"/>
    <p:sldLayoutId id="2147483662" r:id="rId17"/>
    <p:sldLayoutId id="2147483663" r:id="rId18"/>
    <p:sldLayoutId id="2147483664" r:id="rId19"/>
    <p:sldLayoutId id="2147483666" r:id="rId20"/>
    <p:sldLayoutId id="2147483665" r:id="rId21"/>
    <p:sldLayoutId id="2147483667" r:id="rId22"/>
    <p:sldLayoutId id="2147483668" r:id="rId23"/>
    <p:sldLayoutId id="2147483669" r:id="rId24"/>
    <p:sldLayoutId id="2147483686" r:id="rId25"/>
    <p:sldLayoutId id="2147483682" r:id="rId26"/>
    <p:sldLayoutId id="2147483688" r:id="rId27"/>
    <p:sldLayoutId id="2147483687" r:id="rId28"/>
    <p:sldLayoutId id="2147483673" r:id="rId2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B2B1B2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rgbClr val="5A5655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rgbClr val="5A5655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rgbClr val="5A5655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5A5655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5A5655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48" r:id="rId2"/>
    <p:sldLayoutId id="2147483670" r:id="rId3"/>
    <p:sldLayoutId id="2147483671" r:id="rId4"/>
    <p:sldLayoutId id="2147483653" r:id="rId5"/>
    <p:sldLayoutId id="2147483672" r:id="rId6"/>
    <p:sldLayoutId id="2147483661" r:id="rId7"/>
    <p:sldLayoutId id="2147483660" r:id="rId8"/>
    <p:sldLayoutId id="2147483691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 baseline="0">
          <a:solidFill>
            <a:schemeClr val="tx2"/>
          </a:solidFill>
          <a:latin typeface="+mj-lt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609585" marR="0" lvl="0" indent="-50798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ifelearn.sharepoint.com/:p:/s/lifelearnprojectmanagement/EYpi5XSPEalPjkEdT5X1wckBhCRYv6LlzkBUL8TVauDmRw?e=k8VCLM&amp;nav=eyJzSWQiOjEyNjYsImNJZCI6Mjg1NTQ5Mjk1N30" TargetMode="External"/><Relationship Id="rId7" Type="http://schemas.openxmlformats.org/officeDocument/2006/relationships/hyperlink" Target="https://lifelearn.sharepoint.com/:p:/s/lifelearnprojectmanagement/EYpi5XSPEalPjkEdT5X1wckBhCRYv6LlzkBUL8TVauDmRw?e=hlAeHy&amp;nav=eyJzSWQiOjEyNzcsImNJZCI6MTY0NzI5OTk1Mn0" TargetMode="External"/><Relationship Id="rId2" Type="http://schemas.openxmlformats.org/officeDocument/2006/relationships/hyperlink" Target="https://lifelearn.sharepoint.com/:p:/s/lifelearnprojectmanagement/EYpi5XSPEalPjkEdT5X1wckBhCRYv6LlzkBUL8TVauDmRw?e=hhQHrD&amp;nav=eyJzSWQiOjEyNjQsImNJZCI6MTUwNjUxMTE0NX0" TargetMode="External"/><Relationship Id="rId1" Type="http://schemas.openxmlformats.org/officeDocument/2006/relationships/slideLayout" Target="../slideLayouts/slideLayout34.xml"/><Relationship Id="rId6" Type="http://schemas.openxmlformats.org/officeDocument/2006/relationships/hyperlink" Target="https://lifelearn.sharepoint.com/:p:/s/lifelearnprojectmanagement/EYpi5XSPEalPjkEdT5X1wckBhCRYv6LlzkBUL8TVauDmRw?e=xZ3Bxv&amp;nav=eyJzSWQiOjEyNzMsImNJZCI6MTM3Njg1OTQ5NH0" TargetMode="External"/><Relationship Id="rId5" Type="http://schemas.openxmlformats.org/officeDocument/2006/relationships/hyperlink" Target="https://lifelearn.sharepoint.com/:p:/s/lifelearnprojectmanagement/EYpi5XSPEalPjkEdT5X1wckBhCRYv6LlzkBUL8TVauDmRw?e=qyik1d&amp;nav=eyJzSWQiOjEyNzIsImNJZCI6MTY5MDYyMjUzMH0" TargetMode="External"/><Relationship Id="rId4" Type="http://schemas.openxmlformats.org/officeDocument/2006/relationships/hyperlink" Target="https://lifelearn.sharepoint.com/:p:/s/lifelearnprojectmanagement/EYpi5XSPEalPjkEdT5X1wckBhCRYv6LlzkBUL8TVauDmRw?e=d4cKr3&amp;nav=eyJzSWQiOjEyNzAsImNJZCI6MTMwNjQ2ODk4OX0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lifelearn.sharepoint.com/:p:/s/PSPhasedPricing/ERN50wgO_3dHl866vN_SVSEBAZKTtwKw1xo8i1tvt5dmgg?e=yJaNUX&amp;nav=eyJzSWQiOjU4MCwiY0lkIjoxNjY3NTQwNDI3fQ" TargetMode="External"/><Relationship Id="rId3" Type="http://schemas.openxmlformats.org/officeDocument/2006/relationships/hyperlink" Target="https://lifelearn.sharepoint.com/:p:/s/PSPhasedPricing/ERN50wgO_3dHl866vN_SVSEBAZKTtwKw1xo8i1tvt5dmgg?e=QBsigE&amp;nav=eyJzSWQiOjU3MywiY0lkIjo0MjMzNTIzMDgwfQ" TargetMode="External"/><Relationship Id="rId7" Type="http://schemas.openxmlformats.org/officeDocument/2006/relationships/hyperlink" Target="https://lifelearn.sharepoint.com/:p:/s/PSPhasedPricing/ERN50wgO_3dHl866vN_SVSEBAZKTtwKw1xo8i1tvt5dmgg?e=1xAjD1&amp;nav=eyJzSWQiOjU3OSwiY0lkIjoxMDA1NjUzNTQxfQ" TargetMode="External"/><Relationship Id="rId2" Type="http://schemas.openxmlformats.org/officeDocument/2006/relationships/hyperlink" Target="https://lifelearn.sharepoint.com/:p:/s/PSPhasedPricing/ERN50wgO_3dHl866vN_SVSEBAZKTtwKw1xo8i1tvt5dmgg?e=TbtobN&amp;nav=eyJzSWQiOjU3MSwiY0lkIjoxNTA4OTg4Mjc2fQ" TargetMode="External"/><Relationship Id="rId1" Type="http://schemas.openxmlformats.org/officeDocument/2006/relationships/slideLayout" Target="../slideLayouts/slideLayout20.xml"/><Relationship Id="rId6" Type="http://schemas.openxmlformats.org/officeDocument/2006/relationships/hyperlink" Target="https://lifelearn.sharepoint.com/:p:/s/PSPhasedPricing/ERN50wgO_3dHl866vN_SVSEBAZKTtwKw1xo8i1tvt5dmgg?e=VaBfaO&amp;nav=eyJzSWQiOjU3OCwiY0lkIjoxNTQ2MTIwODYyfQ" TargetMode="External"/><Relationship Id="rId5" Type="http://schemas.openxmlformats.org/officeDocument/2006/relationships/hyperlink" Target="https://lifelearn.sharepoint.com/:p:/s/PSPhasedPricing/ERN50wgO_3dHl866vN_SVSEBAZKTtwKw1xo8i1tvt5dmgg?e=GIeosf&amp;nav=eyJzSWQiOjU3NywiY0lkIjoyNDE1MTQ5NTU2fQ" TargetMode="External"/><Relationship Id="rId4" Type="http://schemas.openxmlformats.org/officeDocument/2006/relationships/hyperlink" Target="https://lifelearn.sharepoint.com/:p:/s/PSPhasedPricing/ERN50wgO_3dHl866vN_SVSEBAZKTtwKw1xo8i1tvt5dmgg?e=92aCDj&amp;nav=eyJzSWQiOjU3NSwiY0lkIjoxNjY1ODI0NzQzfQ" TargetMode="External"/><Relationship Id="rId9" Type="http://schemas.openxmlformats.org/officeDocument/2006/relationships/hyperlink" Target="https://lifelearn.sharepoint.com/:p:/s/PSPhasedPricing/ERN50wgO_3dHl866vN_SVSEBAZKTtwKw1xo8i1tvt5dmgg?e=w03R5J&amp;nav=eyJzSWQiOjU4NCwiY0lkIjoyOTY2MzY0OTkyfQ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76500" y="2489146"/>
            <a:ext cx="8204200" cy="146050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7030A0"/>
                </a:solidFill>
                <a:latin typeface="Arial"/>
                <a:cs typeface="Arial"/>
              </a:rPr>
              <a:t>Project Status Report</a:t>
            </a:r>
            <a:endParaRPr lang="en-US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76500" y="3548566"/>
            <a:ext cx="8204200" cy="802161"/>
          </a:xfrm>
        </p:spPr>
        <p:txBody>
          <a:bodyPr lIns="91440" tIns="45720" rIns="91440" bIns="45720" anchor="b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DATE: December 31, 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220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47980D1-C7B9-B54C-B32F-616EA6C442DA}"/>
              </a:ext>
            </a:extLst>
          </p:cNvPr>
          <p:cNvSpPr/>
          <p:nvPr/>
        </p:nvSpPr>
        <p:spPr>
          <a:xfrm>
            <a:off x="10069365" y="6312765"/>
            <a:ext cx="2122636" cy="4059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4F7CA9-8D4D-D648-8D27-CFDF3980C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249" y="0"/>
            <a:ext cx="9397945" cy="1184616"/>
          </a:xfrm>
          <a:prstGeom prst="rect">
            <a:avLst/>
          </a:prstGeom>
        </p:spPr>
        <p:txBody>
          <a:bodyPr/>
          <a:lstStyle/>
          <a:p>
            <a:r>
              <a:rPr lang="en-US">
                <a:cs typeface="Arial"/>
              </a:rPr>
              <a:t>Project Overall Status</a:t>
            </a:r>
            <a:endParaRPr lang="en-US"/>
          </a:p>
        </p:txBody>
      </p:sp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426D52C7-00BB-D24F-BB38-B64386A493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271995"/>
              </p:ext>
            </p:extLst>
          </p:nvPr>
        </p:nvGraphicFramePr>
        <p:xfrm>
          <a:off x="435247" y="1401400"/>
          <a:ext cx="11625363" cy="4815128"/>
        </p:xfrm>
        <a:graphic>
          <a:graphicData uri="http://schemas.openxmlformats.org/drawingml/2006/table">
            <a:tbl>
              <a:tblPr firstRow="1" bandRow="1"/>
              <a:tblGrid>
                <a:gridCol w="1723511">
                  <a:extLst>
                    <a:ext uri="{9D8B030D-6E8A-4147-A177-3AD203B41FA5}">
                      <a16:colId xmlns:a16="http://schemas.microsoft.com/office/drawing/2014/main" val="1923067378"/>
                    </a:ext>
                  </a:extLst>
                </a:gridCol>
                <a:gridCol w="1133928">
                  <a:extLst>
                    <a:ext uri="{9D8B030D-6E8A-4147-A177-3AD203B41FA5}">
                      <a16:colId xmlns:a16="http://schemas.microsoft.com/office/drawing/2014/main" val="3814202314"/>
                    </a:ext>
                  </a:extLst>
                </a:gridCol>
                <a:gridCol w="533632">
                  <a:extLst>
                    <a:ext uri="{9D8B030D-6E8A-4147-A177-3AD203B41FA5}">
                      <a16:colId xmlns:a16="http://schemas.microsoft.com/office/drawing/2014/main" val="2823900336"/>
                    </a:ext>
                  </a:extLst>
                </a:gridCol>
                <a:gridCol w="566034">
                  <a:extLst>
                    <a:ext uri="{9D8B030D-6E8A-4147-A177-3AD203B41FA5}">
                      <a16:colId xmlns:a16="http://schemas.microsoft.com/office/drawing/2014/main" val="1071739268"/>
                    </a:ext>
                  </a:extLst>
                </a:gridCol>
                <a:gridCol w="584197">
                  <a:extLst>
                    <a:ext uri="{9D8B030D-6E8A-4147-A177-3AD203B41FA5}">
                      <a16:colId xmlns:a16="http://schemas.microsoft.com/office/drawing/2014/main" val="2502812201"/>
                    </a:ext>
                  </a:extLst>
                </a:gridCol>
                <a:gridCol w="708448">
                  <a:extLst>
                    <a:ext uri="{9D8B030D-6E8A-4147-A177-3AD203B41FA5}">
                      <a16:colId xmlns:a16="http://schemas.microsoft.com/office/drawing/2014/main" val="565758092"/>
                    </a:ext>
                  </a:extLst>
                </a:gridCol>
                <a:gridCol w="729522">
                  <a:extLst>
                    <a:ext uri="{9D8B030D-6E8A-4147-A177-3AD203B41FA5}">
                      <a16:colId xmlns:a16="http://schemas.microsoft.com/office/drawing/2014/main" val="993530287"/>
                    </a:ext>
                  </a:extLst>
                </a:gridCol>
                <a:gridCol w="656859">
                  <a:extLst>
                    <a:ext uri="{9D8B030D-6E8A-4147-A177-3AD203B41FA5}">
                      <a16:colId xmlns:a16="http://schemas.microsoft.com/office/drawing/2014/main" val="3690410658"/>
                    </a:ext>
                  </a:extLst>
                </a:gridCol>
                <a:gridCol w="602363">
                  <a:extLst>
                    <a:ext uri="{9D8B030D-6E8A-4147-A177-3AD203B41FA5}">
                      <a16:colId xmlns:a16="http://schemas.microsoft.com/office/drawing/2014/main" val="3059173929"/>
                    </a:ext>
                  </a:extLst>
                </a:gridCol>
                <a:gridCol w="693189">
                  <a:extLst>
                    <a:ext uri="{9D8B030D-6E8A-4147-A177-3AD203B41FA5}">
                      <a16:colId xmlns:a16="http://schemas.microsoft.com/office/drawing/2014/main" val="854651894"/>
                    </a:ext>
                  </a:extLst>
                </a:gridCol>
                <a:gridCol w="620529">
                  <a:extLst>
                    <a:ext uri="{9D8B030D-6E8A-4147-A177-3AD203B41FA5}">
                      <a16:colId xmlns:a16="http://schemas.microsoft.com/office/drawing/2014/main" val="3178072204"/>
                    </a:ext>
                  </a:extLst>
                </a:gridCol>
                <a:gridCol w="693189">
                  <a:extLst>
                    <a:ext uri="{9D8B030D-6E8A-4147-A177-3AD203B41FA5}">
                      <a16:colId xmlns:a16="http://schemas.microsoft.com/office/drawing/2014/main" val="646510407"/>
                    </a:ext>
                  </a:extLst>
                </a:gridCol>
                <a:gridCol w="635786">
                  <a:extLst>
                    <a:ext uri="{9D8B030D-6E8A-4147-A177-3AD203B41FA5}">
                      <a16:colId xmlns:a16="http://schemas.microsoft.com/office/drawing/2014/main" val="1992392326"/>
                    </a:ext>
                  </a:extLst>
                </a:gridCol>
                <a:gridCol w="617623">
                  <a:extLst>
                    <a:ext uri="{9D8B030D-6E8A-4147-A177-3AD203B41FA5}">
                      <a16:colId xmlns:a16="http://schemas.microsoft.com/office/drawing/2014/main" val="4081805922"/>
                    </a:ext>
                  </a:extLst>
                </a:gridCol>
                <a:gridCol w="1126553">
                  <a:extLst>
                    <a:ext uri="{9D8B030D-6E8A-4147-A177-3AD203B41FA5}">
                      <a16:colId xmlns:a16="http://schemas.microsoft.com/office/drawing/2014/main" val="3364337709"/>
                    </a:ext>
                  </a:extLst>
                </a:gridCol>
              </a:tblGrid>
              <a:tr h="560306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Projects</a:t>
                      </a:r>
                    </a:p>
                  </a:txBody>
                  <a:tcPr marL="121920" marR="121920" marT="60960" marB="609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Status</a:t>
                      </a:r>
                    </a:p>
                  </a:txBody>
                  <a:tcPr marL="121920" marR="121920" marT="60960" marB="609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28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Mar</a:t>
                      </a:r>
                    </a:p>
                  </a:txBody>
                  <a:tcPr marL="121920" marR="121920" marT="60959" marB="60959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rgbClr val="00628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Apr</a:t>
                      </a: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rgbClr val="00628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May</a:t>
                      </a: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rgbClr val="00628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Jun</a:t>
                      </a: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rgbClr val="00628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Jul</a:t>
                      </a: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rgbClr val="00628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Aug</a:t>
                      </a: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rgbClr val="00628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Sep</a:t>
                      </a: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rgbClr val="00628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Oct</a:t>
                      </a: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rgbClr val="00628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Nov</a:t>
                      </a: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rgbClr val="00628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Dec</a:t>
                      </a: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rgbClr val="00628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Jan 22</a:t>
                      </a: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rgbClr val="00628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Dec 22</a:t>
                      </a: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rgbClr val="00628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Slide Number</a:t>
                      </a: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rgbClr val="0062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641696"/>
                  </a:ext>
                </a:extLst>
              </a:tr>
              <a:tr h="700383">
                <a:tc>
                  <a:txBody>
                    <a:bodyPr/>
                    <a:lstStyle/>
                    <a:p>
                      <a:pPr lvl="3">
                        <a:buNone/>
                      </a:pPr>
                      <a:r>
                        <a:rPr lang="en-US" sz="1200" b="1" i="0" u="none" strike="noStrike" noProof="0" dirty="0" err="1">
                          <a:latin typeface="Arial"/>
                        </a:rPr>
                        <a:t>LifeLearn</a:t>
                      </a:r>
                      <a:r>
                        <a:rPr lang="en-US" sz="1200" b="1" i="0" u="none" strike="noStrike" noProof="0" dirty="0">
                          <a:latin typeface="Arial"/>
                        </a:rPr>
                        <a:t> Unified Sales Tool 2021</a:t>
                      </a:r>
                      <a:endParaRPr lang="en-US" sz="1200" b="1" dirty="0"/>
                    </a:p>
                  </a:txBody>
                  <a:tcPr marL="121920" marR="121920" marT="60960" marB="609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chemeClr val="bg1">
                              <a:lumMod val="10000"/>
                            </a:schemeClr>
                          </a:solidFill>
                          <a:highlight>
                            <a:srgbClr val="FF0000"/>
                          </a:highlight>
                          <a:latin typeface="Arial"/>
                        </a:rPr>
                        <a:t>Late</a:t>
                      </a:r>
                      <a:endParaRPr lang="en-US" dirty="0">
                        <a:solidFill>
                          <a:schemeClr val="bg1">
                            <a:lumMod val="10000"/>
                          </a:schemeClr>
                        </a:solidFill>
                      </a:endParaRPr>
                    </a:p>
                  </a:txBody>
                  <a:tcPr marL="121920" marR="121920" marT="60960" marB="609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 dirty="0">
                          <a:latin typeface="Arial"/>
                          <a:hlinkClick r:id="rId2"/>
                        </a:rPr>
                        <a:t>3</a:t>
                      </a: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1286318"/>
                  </a:ext>
                </a:extLst>
              </a:tr>
              <a:tr h="770421">
                <a:tc>
                  <a:txBody>
                    <a:bodyPr/>
                    <a:lstStyle/>
                    <a:p>
                      <a:pPr lvl="2">
                        <a:buNone/>
                      </a:pPr>
                      <a:r>
                        <a:rPr lang="en-CA" sz="1200" b="1" i="0" u="none" strike="noStrike" noProof="0" dirty="0" err="1">
                          <a:solidFill>
                            <a:schemeClr val="tx1"/>
                          </a:solidFill>
                          <a:latin typeface="Arial"/>
                        </a:rPr>
                        <a:t>ClientEd</a:t>
                      </a:r>
                      <a:r>
                        <a:rPr lang="en-CA" sz="1200" b="1" i="0" u="none" strike="noStrike" noProof="0" dirty="0">
                          <a:solidFill>
                            <a:schemeClr val="tx1"/>
                          </a:solidFill>
                          <a:latin typeface="Arial"/>
                        </a:rPr>
                        <a:t> Integration into PIMS 2021 (Sprint 1 &amp; 2)</a:t>
                      </a:r>
                      <a:endParaRPr lang="en-US" sz="1200" b="1" dirty="0"/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</a:schemeClr>
                          </a:solidFill>
                          <a:highlight>
                            <a:srgbClr val="00FF00"/>
                          </a:highlight>
                        </a:rPr>
                        <a:t>Deployment in Progress</a:t>
                      </a:r>
                      <a:endParaRPr lang="en-US" sz="1100" dirty="0"/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CA" sz="1200" b="0" i="0" u="none" strike="noStrike" noProof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CA" sz="1200" b="0" i="0" u="none" strike="noStrike" noProof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CA" sz="1200" b="0" i="0" u="none" strike="noStrike" noProof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CA" sz="1200" b="0" i="0" u="none" strike="noStrike" noProof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CA" sz="1200" b="0" i="0" u="none" strike="noStrike" noProof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CA" sz="1200" b="0" i="0" u="none" strike="noStrike" noProof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CA" sz="1200" b="0" i="0" u="none" strike="noStrike" noProof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CA" sz="1200" b="0" i="0" u="none" strike="noStrike" noProof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CA" sz="1200" b="0" i="0" u="none" strike="noStrike" noProof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CA" sz="1200" b="0" i="0" u="none" strike="noStrike" noProof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CA" sz="1200" b="0" i="0" u="none" strike="noStrike" noProof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CA" sz="1200" b="0" i="0" u="none" strike="noStrike" noProof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200" b="0" i="0" u="none" strike="noStrike" noProof="0" dirty="0">
                          <a:solidFill>
                            <a:schemeClr val="tx1"/>
                          </a:solidFill>
                          <a:latin typeface="Arial"/>
                          <a:hlinkClick r:id="rId3"/>
                        </a:rPr>
                        <a:t>4</a:t>
                      </a: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3427986"/>
                  </a:ext>
                </a:extLst>
              </a:tr>
              <a:tr h="577815">
                <a:tc>
                  <a:txBody>
                    <a:bodyPr/>
                    <a:lstStyle/>
                    <a:p>
                      <a:pPr lvl="2">
                        <a:buNone/>
                      </a:pPr>
                      <a:r>
                        <a:rPr lang="en-US" sz="1200" b="1" i="0" u="none" strike="noStrike" noProof="0" dirty="0" err="1">
                          <a:latin typeface="Arial"/>
                        </a:rPr>
                        <a:t>PetNurse</a:t>
                      </a:r>
                      <a:r>
                        <a:rPr lang="en-US" sz="1200" b="1" i="0" u="none" strike="noStrike" noProof="0" dirty="0">
                          <a:latin typeface="Arial"/>
                        </a:rPr>
                        <a:t> New Model (Phase 1)</a:t>
                      </a:r>
                    </a:p>
                  </a:txBody>
                  <a:tcPr marL="121920" marR="121920" marT="60960" marB="609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chemeClr val="bg1">
                              <a:lumMod val="10000"/>
                            </a:schemeClr>
                          </a:solidFill>
                          <a:highlight>
                            <a:srgbClr val="FF0000"/>
                          </a:highlight>
                          <a:latin typeface="Arial"/>
                        </a:rPr>
                        <a:t>Late</a:t>
                      </a:r>
                      <a:endParaRPr lang="en-US" dirty="0">
                        <a:solidFill>
                          <a:schemeClr val="bg1">
                            <a:lumMod val="10000"/>
                          </a:schemeClr>
                        </a:solidFill>
                        <a:highlight>
                          <a:srgbClr val="FF0000"/>
                        </a:highlight>
                      </a:endParaRPr>
                    </a:p>
                  </a:txBody>
                  <a:tcPr marL="121920" marR="121920" marT="60960" marB="609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 dirty="0">
                          <a:latin typeface="Arial"/>
                          <a:hlinkClick r:id="rId4"/>
                        </a:rPr>
                        <a:t>5</a:t>
                      </a: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8042660"/>
                  </a:ext>
                </a:extLst>
              </a:tr>
              <a:tr h="630344">
                <a:tc>
                  <a:txBody>
                    <a:bodyPr/>
                    <a:lstStyle/>
                    <a:p>
                      <a:pPr lvl="2">
                        <a:buNone/>
                      </a:pPr>
                      <a:r>
                        <a:rPr lang="en-CA" sz="1200" b="1" i="0" u="none" strike="noStrike" noProof="0" dirty="0" err="1">
                          <a:solidFill>
                            <a:schemeClr val="tx1"/>
                          </a:solidFill>
                          <a:latin typeface="Arial"/>
                        </a:rPr>
                        <a:t>WebDVM</a:t>
                      </a:r>
                      <a:r>
                        <a:rPr lang="en-CA" sz="1200" b="1" i="0" u="none" strike="noStrike" noProof="0" dirty="0">
                          <a:solidFill>
                            <a:schemeClr val="tx1"/>
                          </a:solidFill>
                          <a:latin typeface="Arial"/>
                        </a:rPr>
                        <a:t> CMS </a:t>
                      </a:r>
                      <a:endParaRPr lang="en-US" dirty="0"/>
                    </a:p>
                    <a:p>
                      <a:pPr lvl="2">
                        <a:buNone/>
                      </a:pPr>
                      <a:r>
                        <a:rPr lang="en-CA" sz="1200" b="1" i="0" u="none" strike="noStrike" noProof="0" dirty="0">
                          <a:solidFill>
                            <a:schemeClr val="tx1"/>
                          </a:solidFill>
                          <a:latin typeface="Arial"/>
                        </a:rPr>
                        <a:t>Redesign 2021</a:t>
                      </a:r>
                      <a:endParaRPr lang="en-US" dirty="0"/>
                    </a:p>
                  </a:txBody>
                  <a:tcPr marL="121920" marR="121920" marT="60960" marB="609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chemeClr val="tx1">
                              <a:lumMod val="75000"/>
                            </a:schemeClr>
                          </a:solidFill>
                          <a:highlight>
                            <a:srgbClr val="00FF00"/>
                          </a:highlight>
                          <a:latin typeface="Arial"/>
                        </a:rPr>
                        <a:t>On Track</a:t>
                      </a:r>
                      <a:endParaRPr lang="en-US" dirty="0"/>
                    </a:p>
                  </a:txBody>
                  <a:tcPr marL="121920" marR="121920" marT="60960" marB="609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 dirty="0">
                          <a:latin typeface="Arial"/>
                          <a:hlinkClick r:id="rId5"/>
                        </a:rPr>
                        <a:t>6</a:t>
                      </a: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7797634"/>
                  </a:ext>
                </a:extLst>
              </a:tr>
              <a:tr h="980535">
                <a:tc>
                  <a:txBody>
                    <a:bodyPr/>
                    <a:lstStyle/>
                    <a:p>
                      <a:pPr lvl="2">
                        <a:buNone/>
                      </a:pPr>
                      <a:r>
                        <a:rPr lang="en-US" sz="1200" b="1" i="0" u="none" strike="noStrike" noProof="0" dirty="0">
                          <a:latin typeface="Arial"/>
                        </a:rPr>
                        <a:t>Project Neuron (</a:t>
                      </a:r>
                      <a:r>
                        <a:rPr lang="en-US" sz="1200" b="0" i="0" u="none" strike="noStrike" noProof="0" dirty="0">
                          <a:latin typeface="Arial"/>
                        </a:rPr>
                        <a:t>formerly </a:t>
                      </a:r>
                      <a:r>
                        <a:rPr lang="en-US" sz="1200" b="1" i="0" u="none" strike="noStrike" noProof="0" dirty="0">
                          <a:latin typeface="Arial"/>
                        </a:rPr>
                        <a:t>"Consolidated Dashboard")</a:t>
                      </a:r>
                      <a:endParaRPr lang="en-US" sz="1200" b="1" i="0" u="none" strike="noStrike" noProof="0" dirty="0">
                        <a:latin typeface="Arial"/>
                        <a:sym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chemeClr val="tx1">
                              <a:lumMod val="75000"/>
                            </a:schemeClr>
                          </a:solidFill>
                          <a:highlight>
                            <a:srgbClr val="00FF00"/>
                          </a:highlight>
                          <a:latin typeface="Arial"/>
                        </a:rPr>
                        <a:t>On Track</a:t>
                      </a:r>
                      <a:endParaRPr lang="en-US" dirty="0"/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 dirty="0">
                          <a:latin typeface="Arial"/>
                          <a:hlinkClick r:id="rId6"/>
                        </a:rPr>
                        <a:t>7</a:t>
                      </a: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812963"/>
                  </a:ext>
                </a:extLst>
              </a:tr>
              <a:tr h="595324">
                <a:tc>
                  <a:txBody>
                    <a:bodyPr/>
                    <a:lstStyle/>
                    <a:p>
                      <a:pPr lvl="2">
                        <a:buNone/>
                      </a:pPr>
                      <a:r>
                        <a:rPr lang="en-US" sz="1200" b="1" i="0" u="none" strike="noStrike" noProof="0" dirty="0" err="1">
                          <a:latin typeface="Arial"/>
                        </a:rPr>
                        <a:t>PriceBook</a:t>
                      </a:r>
                      <a:r>
                        <a:rPr lang="en-US" sz="1200" b="1" i="0" u="none" strike="noStrike" noProof="0" dirty="0">
                          <a:latin typeface="Arial"/>
                        </a:rPr>
                        <a:t> Project</a:t>
                      </a:r>
                      <a:endParaRPr lang="en-US" dirty="0">
                        <a:sym typeface="Arial"/>
                      </a:endParaRPr>
                    </a:p>
                  </a:txBody>
                  <a:tcPr marL="121920" marR="121920" marT="60959" marB="60959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chemeClr val="tx1">
                              <a:lumMod val="75000"/>
                            </a:schemeClr>
                          </a:solidFill>
                          <a:highlight>
                            <a:srgbClr val="00FF00"/>
                          </a:highlight>
                          <a:latin typeface="Arial"/>
                        </a:rPr>
                        <a:t>On Track</a:t>
                      </a:r>
                      <a:endParaRPr lang="en-US" sz="1200" b="0" i="0" u="none" strike="noStrike" noProof="0" dirty="0">
                        <a:highlight>
                          <a:srgbClr val="C0C0C0"/>
                        </a:highlight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 dirty="0">
                          <a:latin typeface="Arial"/>
                          <a:hlinkClick r:id="rId7"/>
                        </a:rPr>
                        <a:t>8</a:t>
                      </a:r>
                      <a:endParaRPr lang="en-US" dirty="0">
                        <a:hlinkClick r:id="rId7"/>
                      </a:endParaRPr>
                    </a:p>
                  </a:txBody>
                  <a:tcPr marL="121920" marR="121920" marT="60959" marB="60959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471971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154E9AB5-E1D5-468A-95E1-FD33E0847BF9}"/>
              </a:ext>
            </a:extLst>
          </p:cNvPr>
          <p:cNvSpPr/>
          <p:nvPr/>
        </p:nvSpPr>
        <p:spPr>
          <a:xfrm>
            <a:off x="3710532" y="2906223"/>
            <a:ext cx="2277646" cy="92123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solidFill>
              <a:schemeClr val="tx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>
              <a:defRPr/>
            </a:pPr>
            <a:endParaRPr lang="en-CA">
              <a:solidFill>
                <a:srgbClr val="5AB246"/>
              </a:solidFill>
              <a:latin typeface="Arial" panose="020B060402020202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50DDA7-2840-4AAC-B9F6-B6A291FECECC}"/>
              </a:ext>
            </a:extLst>
          </p:cNvPr>
          <p:cNvSpPr txBox="1"/>
          <p:nvPr/>
        </p:nvSpPr>
        <p:spPr>
          <a:xfrm>
            <a:off x="166046" y="6472311"/>
            <a:ext cx="1194744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>
                <a:solidFill>
                  <a:schemeClr val="tx1">
                    <a:lumMod val="50000"/>
                  </a:schemeClr>
                </a:solidFill>
              </a:rPr>
              <a:t>Please note that the charts in </a:t>
            </a:r>
            <a:r>
              <a:rPr lang="en-US" sz="1400" b="1">
                <a:solidFill>
                  <a:schemeClr val="tx2">
                    <a:lumMod val="25000"/>
                  </a:schemeClr>
                </a:solidFill>
              </a:rPr>
              <a:t>green </a:t>
            </a:r>
            <a:r>
              <a:rPr lang="en-US" sz="1400" b="1">
                <a:solidFill>
                  <a:schemeClr val="tx1">
                    <a:lumMod val="50000"/>
                  </a:schemeClr>
                </a:solidFill>
              </a:rPr>
              <a:t>are the original estimates and the ones in </a:t>
            </a:r>
            <a:r>
              <a:rPr lang="en-US" sz="1400" b="1">
                <a:solidFill>
                  <a:srgbClr val="7030A0"/>
                </a:solidFill>
                <a:ea typeface="+mn-lt"/>
                <a:cs typeface="+mn-lt"/>
              </a:rPr>
              <a:t>purple </a:t>
            </a:r>
            <a:r>
              <a:rPr lang="en-US" sz="1400" b="1">
                <a:solidFill>
                  <a:schemeClr val="tx1">
                    <a:lumMod val="50000"/>
                  </a:schemeClr>
                </a:solidFill>
                <a:ea typeface="+mn-lt"/>
                <a:cs typeface="+mn-lt"/>
              </a:rPr>
              <a:t>are the adjusted timelines for the late projects</a:t>
            </a:r>
            <a:endParaRPr lang="en-US" sz="1400" b="1">
              <a:solidFill>
                <a:schemeClr val="tx1">
                  <a:lumMod val="50000"/>
                </a:schemeClr>
              </a:solidFill>
              <a:cs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8969C1-2316-4E1A-A6FC-A9F7E7148A3F}"/>
              </a:ext>
            </a:extLst>
          </p:cNvPr>
          <p:cNvSpPr/>
          <p:nvPr/>
        </p:nvSpPr>
        <p:spPr>
          <a:xfrm>
            <a:off x="4454150" y="4208001"/>
            <a:ext cx="5844448" cy="92123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solidFill>
              <a:schemeClr val="tx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>
              <a:defRPr/>
            </a:pPr>
            <a:endParaRPr lang="en-CA">
              <a:solidFill>
                <a:srgbClr val="E9E9E9"/>
              </a:solidFill>
              <a:latin typeface="Arial" panose="020B060402020202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C35255-B96C-4BDD-8153-84E0C027136C}"/>
              </a:ext>
            </a:extLst>
          </p:cNvPr>
          <p:cNvSpPr/>
          <p:nvPr/>
        </p:nvSpPr>
        <p:spPr>
          <a:xfrm>
            <a:off x="3333046" y="2201323"/>
            <a:ext cx="6951531" cy="101892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>
              <a:defRPr/>
            </a:pPr>
            <a:endParaRPr lang="en-CA">
              <a:cs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CE69A8-392F-41F0-A407-31095052C4EE}"/>
              </a:ext>
            </a:extLst>
          </p:cNvPr>
          <p:cNvSpPr/>
          <p:nvPr/>
        </p:nvSpPr>
        <p:spPr>
          <a:xfrm>
            <a:off x="3899137" y="3669393"/>
            <a:ext cx="5786419" cy="92123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>
              <a:defRPr/>
            </a:pPr>
            <a:endParaRPr lang="en-CA">
              <a:solidFill>
                <a:srgbClr val="E9E9E9"/>
              </a:solidFill>
              <a:latin typeface="Arial" panose="020B0604020202020204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3DBB8DE-5161-48C0-A673-E65BD4A1CED2}"/>
              </a:ext>
            </a:extLst>
          </p:cNvPr>
          <p:cNvCxnSpPr/>
          <p:nvPr/>
        </p:nvCxnSpPr>
        <p:spPr>
          <a:xfrm>
            <a:off x="9641502" y="1147959"/>
            <a:ext cx="10633" cy="5397193"/>
          </a:xfrm>
          <a:prstGeom prst="straightConnector1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308BE6E6-C55B-4FD0-8BF9-145DF05EB8CB}"/>
              </a:ext>
            </a:extLst>
          </p:cNvPr>
          <p:cNvSpPr/>
          <p:nvPr/>
        </p:nvSpPr>
        <p:spPr>
          <a:xfrm>
            <a:off x="8831596" y="5044939"/>
            <a:ext cx="2099301" cy="92123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solidFill>
              <a:schemeClr val="tx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>
              <a:defRPr/>
            </a:pPr>
            <a:endParaRPr lang="en-CA">
              <a:solidFill>
                <a:srgbClr val="E9E9E9"/>
              </a:solidFill>
              <a:latin typeface="Arial" panose="020B060402020202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8F4AD4-5C90-4BC7-A38B-80F74A771720}"/>
              </a:ext>
            </a:extLst>
          </p:cNvPr>
          <p:cNvSpPr/>
          <p:nvPr/>
        </p:nvSpPr>
        <p:spPr>
          <a:xfrm>
            <a:off x="9195663" y="5883138"/>
            <a:ext cx="913968" cy="92123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solidFill>
              <a:schemeClr val="tx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>
              <a:defRPr/>
            </a:pPr>
            <a:endParaRPr lang="en-CA">
              <a:solidFill>
                <a:srgbClr val="E9E9E9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974180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53472C-7629-40AA-A05E-8E76F1E39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1655" y="6489873"/>
            <a:ext cx="2743200" cy="365125"/>
          </a:xfrm>
        </p:spPr>
        <p:txBody>
          <a:bodyPr/>
          <a:lstStyle/>
          <a:p>
            <a:fld id="{D36CDABE-310D-304E-9F79-5BB7E48DB457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C0DA4B3E-AC7E-46F3-AD39-DEC211884742}"/>
              </a:ext>
            </a:extLst>
          </p:cNvPr>
          <p:cNvSpPr txBox="1">
            <a:spLocks/>
          </p:cNvSpPr>
          <p:nvPr/>
        </p:nvSpPr>
        <p:spPr>
          <a:xfrm>
            <a:off x="466703" y="1032594"/>
            <a:ext cx="5533372" cy="522949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200">
                <a:latin typeface="Arial"/>
                <a:cs typeface="Arial"/>
              </a:rPr>
              <a:t>Project No. and Title: </a:t>
            </a:r>
            <a:r>
              <a:rPr lang="en-CA" sz="1200">
                <a:solidFill>
                  <a:schemeClr val="tx1"/>
                </a:solidFill>
                <a:latin typeface="Arial"/>
                <a:cs typeface="Arial"/>
              </a:rPr>
              <a:t>PR00771 </a:t>
            </a:r>
            <a:r>
              <a:rPr lang="en-CA" sz="1200" err="1">
                <a:solidFill>
                  <a:schemeClr val="tx1"/>
                </a:solidFill>
                <a:latin typeface="Arial"/>
                <a:cs typeface="Arial"/>
              </a:rPr>
              <a:t>LifeLearn</a:t>
            </a:r>
            <a:r>
              <a:rPr lang="en-CA" sz="1200">
                <a:solidFill>
                  <a:schemeClr val="tx1"/>
                </a:solidFill>
                <a:latin typeface="Arial"/>
                <a:cs typeface="Arial"/>
              </a:rPr>
              <a:t> Unified Sales Tool 2021</a:t>
            </a:r>
          </a:p>
          <a:p>
            <a:pPr algn="l"/>
            <a:r>
              <a:rPr lang="en-CA" sz="1200">
                <a:latin typeface="Arial"/>
                <a:cs typeface="Arial"/>
              </a:rPr>
              <a:t>Project Sponsor: </a:t>
            </a:r>
            <a:r>
              <a:rPr lang="en-CA" sz="1200">
                <a:solidFill>
                  <a:schemeClr val="tx1"/>
                </a:solidFill>
                <a:latin typeface="Arial"/>
                <a:cs typeface="Arial"/>
              </a:rPr>
              <a:t>Heather Fox</a:t>
            </a:r>
          </a:p>
          <a:p>
            <a:pPr algn="l"/>
            <a:r>
              <a:rPr lang="en-CA" sz="1200">
                <a:latin typeface="Arial"/>
                <a:cs typeface="Arial"/>
              </a:rPr>
              <a:t>Financial Category:</a:t>
            </a:r>
            <a:r>
              <a:rPr lang="en-CA" sz="1200">
                <a:solidFill>
                  <a:schemeClr val="tx1"/>
                </a:solidFill>
                <a:latin typeface="Arial"/>
                <a:cs typeface="Arial"/>
              </a:rPr>
              <a:t> OPEX</a:t>
            </a:r>
            <a:endParaRPr lang="en-CA"/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79F6D22F-8782-4636-AEFB-078979A21335}"/>
              </a:ext>
            </a:extLst>
          </p:cNvPr>
          <p:cNvSpPr txBox="1">
            <a:spLocks/>
          </p:cNvSpPr>
          <p:nvPr/>
        </p:nvSpPr>
        <p:spPr>
          <a:xfrm>
            <a:off x="469082" y="1558354"/>
            <a:ext cx="5533371" cy="13233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200" dirty="0">
                <a:latin typeface="Arial"/>
                <a:cs typeface="Arial"/>
              </a:rPr>
              <a:t>Current Status:</a:t>
            </a:r>
          </a:p>
          <a:p>
            <a:pPr algn="l"/>
            <a:r>
              <a:rPr lang="en-CA" sz="1200" dirty="0">
                <a:solidFill>
                  <a:schemeClr val="tx1"/>
                </a:solidFill>
                <a:latin typeface="Arial"/>
                <a:cs typeface="Arial"/>
              </a:rPr>
              <a:t>Project: </a:t>
            </a:r>
            <a:r>
              <a:rPr lang="en-CA" sz="1200" dirty="0">
                <a:solidFill>
                  <a:schemeClr val="tx1"/>
                </a:solidFill>
                <a:highlight>
                  <a:srgbClr val="FF0000"/>
                </a:highlight>
                <a:latin typeface="Arial"/>
                <a:cs typeface="Arial"/>
              </a:rPr>
              <a:t>Late</a:t>
            </a:r>
            <a:endParaRPr lang="en-US" sz="1200" b="0" dirty="0">
              <a:solidFill>
                <a:schemeClr val="tx1"/>
              </a:solidFill>
              <a:highlight>
                <a:srgbClr val="FF0000"/>
              </a:highlight>
            </a:endParaRPr>
          </a:p>
          <a:p>
            <a:pPr marL="171450" indent="-171450" algn="l">
              <a:buFont typeface="Arial,Sans-Serif"/>
              <a:buChar char="•"/>
            </a:pPr>
            <a:r>
              <a:rPr lang="en-CA" sz="1200" b="0" dirty="0">
                <a:solidFill>
                  <a:schemeClr val="tx1"/>
                </a:solidFill>
                <a:latin typeface="Arial"/>
                <a:cs typeface="Arial"/>
              </a:rPr>
              <a:t>The design of the requested changes done, and the design is currently being reviewed, to be shared with Barking Dogs once aligned with sales</a:t>
            </a:r>
          </a:p>
          <a:p>
            <a:pPr marL="171450" indent="-171450" algn="l">
              <a:buFont typeface="Arial,Sans-Serif"/>
              <a:buChar char="•"/>
            </a:pPr>
            <a:r>
              <a:rPr lang="en-CA" sz="1200" b="0" dirty="0">
                <a:solidFill>
                  <a:schemeClr val="tx1"/>
                </a:solidFill>
                <a:latin typeface="Arial"/>
                <a:cs typeface="Arial"/>
              </a:rPr>
              <a:t>The sales demo, training kit development and upload into Litmos in progress</a:t>
            </a:r>
            <a:endParaRPr lang="en-CA" dirty="0">
              <a:solidFill>
                <a:schemeClr val="tx1"/>
              </a:solidFill>
            </a:endParaRPr>
          </a:p>
          <a:p>
            <a:pPr marL="171450" indent="-171450" algn="l">
              <a:buFont typeface="Arial,Sans-Serif"/>
              <a:buChar char="•"/>
            </a:pPr>
            <a:r>
              <a:rPr lang="en-CA" sz="1200" b="0" dirty="0">
                <a:solidFill>
                  <a:schemeClr val="tx1"/>
                </a:solidFill>
                <a:latin typeface="Arial"/>
                <a:cs typeface="Arial"/>
              </a:rPr>
              <a:t>Due to the Change Requests during the UAT leading to some rework, target go-live date will be late January.</a:t>
            </a:r>
            <a:endParaRPr lang="en-CA" sz="1200" b="0" dirty="0">
              <a:solidFill>
                <a:schemeClr val="tx1"/>
              </a:solidFill>
            </a:endParaRPr>
          </a:p>
          <a:p>
            <a:pPr algn="l"/>
            <a:endParaRPr lang="en-CA" sz="1000" b="0">
              <a:solidFill>
                <a:srgbClr val="000000"/>
              </a:solidFill>
              <a:latin typeface="Calibri"/>
              <a:cs typeface="Arial"/>
            </a:endParaRPr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EDDFF2ED-39DA-4C80-AE9E-71BFEAB514A8}"/>
              </a:ext>
            </a:extLst>
          </p:cNvPr>
          <p:cNvSpPr txBox="1">
            <a:spLocks/>
          </p:cNvSpPr>
          <p:nvPr/>
        </p:nvSpPr>
        <p:spPr>
          <a:xfrm>
            <a:off x="6188688" y="1030247"/>
            <a:ext cx="5609031" cy="917396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500">
                <a:latin typeface="Arial"/>
                <a:cs typeface="Arial"/>
              </a:rPr>
              <a:t>Project</a:t>
            </a:r>
            <a:r>
              <a:rPr lang="en-CA" sz="1200">
                <a:latin typeface="Arial"/>
                <a:cs typeface="Arial"/>
              </a:rPr>
              <a:t> </a:t>
            </a:r>
            <a:r>
              <a:rPr lang="en-CA" sz="1500">
                <a:latin typeface="Arial"/>
                <a:cs typeface="Arial"/>
              </a:rPr>
              <a:t>Scope</a:t>
            </a:r>
            <a:r>
              <a:rPr lang="en-CA" sz="1200">
                <a:latin typeface="Arial"/>
                <a:cs typeface="Arial"/>
              </a:rPr>
              <a:t>: </a:t>
            </a:r>
            <a:endParaRPr lang="en-CA" sz="1200"/>
          </a:p>
          <a:p>
            <a:pPr marL="342900" indent="-342900" algn="just">
              <a:spcBef>
                <a:spcPts val="1000"/>
              </a:spcBef>
              <a:buFont typeface="Arial,Sans-Serif"/>
              <a:buChar char="•"/>
            </a:pPr>
            <a:r>
              <a:rPr lang="en-US" sz="1200" b="0">
                <a:solidFill>
                  <a:schemeClr val="tx1"/>
                </a:solidFill>
                <a:latin typeface="Arial"/>
                <a:cs typeface="Arial"/>
              </a:rPr>
              <a:t>The solution will be built in HTML and will be interactive</a:t>
            </a:r>
          </a:p>
          <a:p>
            <a:pPr marL="342900" indent="-342900" algn="just">
              <a:spcBef>
                <a:spcPts val="0"/>
              </a:spcBef>
              <a:buFont typeface="Source Sans Pro Light,Sans-Serif"/>
              <a:buChar char="•"/>
            </a:pPr>
            <a:r>
              <a:rPr lang="en-US" sz="1200" b="0">
                <a:solidFill>
                  <a:schemeClr val="tx1"/>
                </a:solidFill>
                <a:latin typeface="Arial"/>
                <a:cs typeface="Arial"/>
              </a:rPr>
              <a:t>The contents will be presented in a non-linear, succinct format to provide flexibility with presentation styles and to customize a presentation depending on the product (PS &amp; IS) </a:t>
            </a:r>
          </a:p>
          <a:p>
            <a:pPr marL="342900" indent="-342900" algn="just">
              <a:spcBef>
                <a:spcPts val="0"/>
              </a:spcBef>
              <a:buFont typeface="Source Sans Pro Light,Sans-Serif"/>
              <a:buChar char="•"/>
            </a:pPr>
            <a:r>
              <a:rPr lang="en-US" sz="1200" b="0">
                <a:solidFill>
                  <a:schemeClr val="tx1"/>
                </a:solidFill>
                <a:latin typeface="Arial"/>
                <a:cs typeface="Arial"/>
              </a:rPr>
              <a:t>The content will be supported with engaging graphic and videos </a:t>
            </a:r>
            <a:endParaRPr lang="en-CA" sz="1200" b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Title 2">
            <a:extLst>
              <a:ext uri="{FF2B5EF4-FFF2-40B4-BE49-F238E27FC236}">
                <a16:creationId xmlns:a16="http://schemas.microsoft.com/office/drawing/2014/main" id="{BCBC18FF-1274-4A65-859B-060EF9F4A527}"/>
              </a:ext>
            </a:extLst>
          </p:cNvPr>
          <p:cNvSpPr txBox="1">
            <a:spLocks/>
          </p:cNvSpPr>
          <p:nvPr/>
        </p:nvSpPr>
        <p:spPr>
          <a:xfrm>
            <a:off x="6188688" y="1890854"/>
            <a:ext cx="5609030" cy="109673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200" dirty="0">
                <a:latin typeface="Arial"/>
                <a:cs typeface="Arial"/>
              </a:rPr>
              <a:t>Next Steps:</a:t>
            </a:r>
          </a:p>
          <a:p>
            <a:pPr marL="171450" indent="-171450" algn="l">
              <a:buFont typeface="Arial"/>
              <a:buChar char="•"/>
            </a:pPr>
            <a:r>
              <a:rPr lang="en-CA" sz="1200" b="0" dirty="0">
                <a:solidFill>
                  <a:schemeClr val="tx1"/>
                </a:solidFill>
                <a:latin typeface="Arial"/>
                <a:cs typeface="Arial"/>
              </a:rPr>
              <a:t>Required rework and bug fixing - Barking Dogs</a:t>
            </a:r>
            <a:endParaRPr lang="en-CA" sz="1200" b="0" dirty="0">
              <a:solidFill>
                <a:schemeClr val="tx1"/>
              </a:solidFill>
              <a:cs typeface="Arial"/>
            </a:endParaRPr>
          </a:p>
          <a:p>
            <a:pPr marL="171450" indent="-171450" algn="l">
              <a:buFont typeface="Arial"/>
              <a:buChar char="•"/>
            </a:pPr>
            <a:r>
              <a:rPr lang="en-CA" sz="1200" b="0" dirty="0">
                <a:solidFill>
                  <a:schemeClr val="tx1"/>
                </a:solidFill>
                <a:latin typeface="Arial"/>
                <a:cs typeface="Arial"/>
              </a:rPr>
              <a:t>Embed the pricing page – LL Dev</a:t>
            </a:r>
          </a:p>
          <a:p>
            <a:pPr marL="171450" indent="-171450" algn="l">
              <a:buFont typeface="Arial"/>
              <a:buChar char="•"/>
            </a:pPr>
            <a:r>
              <a:rPr lang="en-CA" sz="1200" b="0" dirty="0">
                <a:solidFill>
                  <a:schemeClr val="tx1"/>
                </a:solidFill>
                <a:latin typeface="Arial"/>
                <a:cs typeface="Arial"/>
              </a:rPr>
              <a:t>Complete the training kit development and sales training– Shannon</a:t>
            </a:r>
            <a:endParaRPr lang="en-CA" dirty="0">
              <a:solidFill>
                <a:schemeClr val="tx1"/>
              </a:solidFill>
            </a:endParaRPr>
          </a:p>
          <a:p>
            <a:pPr marL="171450" indent="-171450" algn="l">
              <a:buFont typeface="Arial"/>
              <a:buChar char="•"/>
            </a:pPr>
            <a:r>
              <a:rPr lang="en-CA" sz="1200" b="0" dirty="0">
                <a:solidFill>
                  <a:schemeClr val="tx1"/>
                </a:solidFill>
                <a:latin typeface="Arial"/>
                <a:cs typeface="Arial"/>
              </a:rPr>
              <a:t>Complete the design review of the requested change scope and align the design with Shannon – Desmond</a:t>
            </a:r>
            <a:endParaRPr lang="en-CA" sz="1200" b="0" dirty="0">
              <a:solidFill>
                <a:schemeClr val="tx1"/>
              </a:solidFill>
              <a:cs typeface="Arial"/>
            </a:endParaRPr>
          </a:p>
          <a:p>
            <a:pPr algn="l"/>
            <a:endParaRPr lang="en-CA" sz="1200" b="0">
              <a:solidFill>
                <a:schemeClr val="tx1"/>
              </a:solidFill>
              <a:cs typeface="Arial"/>
            </a:endParaRP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DB826703-A18B-4C73-A4FD-DC57DEC81C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203041"/>
              </p:ext>
            </p:extLst>
          </p:nvPr>
        </p:nvGraphicFramePr>
        <p:xfrm>
          <a:off x="455192" y="3188039"/>
          <a:ext cx="2763287" cy="1584960"/>
        </p:xfrm>
        <a:graphic>
          <a:graphicData uri="http://schemas.openxmlformats.org/drawingml/2006/table">
            <a:tbl>
              <a:tblPr/>
              <a:tblGrid>
                <a:gridCol w="1280576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1482711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</a:tblGrid>
              <a:tr h="388215">
                <a:tc>
                  <a:txBody>
                    <a:bodyPr/>
                    <a:lstStyle/>
                    <a:p>
                      <a:r>
                        <a:rPr lang="en-CA" sz="1200" b="1" dirty="0"/>
                        <a:t>Budget +/- 10%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100" b="0" i="0" u="none" strike="noStrike" noProof="0" dirty="0">
                          <a:latin typeface="Calibri"/>
                        </a:rPr>
                        <a:t>Internal - $35,893.00</a:t>
                      </a:r>
                      <a:endParaRPr lang="en-US" dirty="0"/>
                    </a:p>
                    <a:p>
                      <a:pPr lvl="0" algn="ctr">
                        <a:buNone/>
                      </a:pPr>
                      <a:r>
                        <a:rPr lang="en-CA" sz="1100" b="0" i="0" u="none" strike="noStrike" noProof="0" dirty="0">
                          <a:latin typeface="Calibri"/>
                        </a:rPr>
                        <a:t>External - $23,212.50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388215">
                <a:tc>
                  <a:txBody>
                    <a:bodyPr/>
                    <a:lstStyle/>
                    <a:p>
                      <a:r>
                        <a:rPr lang="en-CA" sz="1200" b="1" dirty="0"/>
                        <a:t>Actuals to 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b="0" dirty="0"/>
                        <a:t>Internal - $39,533.53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 b="0" i="0" u="none" strike="noStrike" noProof="0" dirty="0">
                          <a:latin typeface="Calibri"/>
                        </a:rPr>
                        <a:t>External - $3,565.00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421972">
                <a:tc>
                  <a:txBody>
                    <a:bodyPr/>
                    <a:lstStyle/>
                    <a:p>
                      <a:r>
                        <a:rPr lang="en-CA" sz="1200" b="1" dirty="0"/>
                        <a:t>Estimate to Complete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CA" sz="1100" b="0"/>
                    </a:p>
                    <a:p>
                      <a:pPr lvl="0" algn="ctr">
                        <a:buNone/>
                      </a:pPr>
                      <a:r>
                        <a:rPr lang="en-CA" sz="1100" b="0" dirty="0"/>
                        <a:t>External - $19,647.50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253183">
                <a:tc>
                  <a:txBody>
                    <a:bodyPr/>
                    <a:lstStyle/>
                    <a:p>
                      <a:r>
                        <a:rPr lang="en-CA" sz="1200" b="1" dirty="0"/>
                        <a:t>Variance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Internal -</a:t>
                      </a:r>
                      <a:r>
                        <a:rPr lang="en-CA" sz="1100" b="0" i="0" u="none" strike="noStrike" noProof="0" dirty="0">
                          <a:solidFill>
                            <a:srgbClr val="FF0000"/>
                          </a:solidFill>
                          <a:latin typeface="Calibri"/>
                        </a:rPr>
                        <a:t> -$3,640.53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83BB7539-4FD7-482D-B2B6-C6597B5361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15727"/>
              </p:ext>
            </p:extLst>
          </p:nvPr>
        </p:nvGraphicFramePr>
        <p:xfrm>
          <a:off x="3226134" y="3186879"/>
          <a:ext cx="2780179" cy="1341120"/>
        </p:xfrm>
        <a:graphic>
          <a:graphicData uri="http://schemas.openxmlformats.org/drawingml/2006/table">
            <a:tbl>
              <a:tblPr/>
              <a:tblGrid>
                <a:gridCol w="2008295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771884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Baseline Estimate</a:t>
                      </a:r>
                    </a:p>
                  </a:txBody>
                  <a:tcPr marL="75570" marR="755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100" b="1" dirty="0"/>
                        <a:t>835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Actual Hours Used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100" b="1" dirty="0"/>
                        <a:t>657</a:t>
                      </a:r>
                      <a:endParaRPr lang="en-US" dirty="0"/>
                    </a:p>
                    <a:p>
                      <a:pPr lvl="0" algn="ctr">
                        <a:buNone/>
                      </a:pPr>
                      <a:r>
                        <a:rPr lang="en-CA" sz="1100" b="1" dirty="0"/>
                        <a:t>(572 + 85)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Estimate to Complete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100" b="1" dirty="0"/>
                        <a:t>178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Variance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1100" b="1"/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231FBC6B-6087-4EC9-AF98-EFE79F35F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32385"/>
              </p:ext>
            </p:extLst>
          </p:nvPr>
        </p:nvGraphicFramePr>
        <p:xfrm>
          <a:off x="6193465" y="3260651"/>
          <a:ext cx="1977042" cy="1222744"/>
        </p:xfrm>
        <a:graphic>
          <a:graphicData uri="http://schemas.openxmlformats.org/drawingml/2006/table">
            <a:tbl>
              <a:tblPr/>
              <a:tblGrid>
                <a:gridCol w="1161626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815416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</a:tblGrid>
              <a:tr h="305686">
                <a:tc>
                  <a:txBody>
                    <a:bodyPr/>
                    <a:lstStyle/>
                    <a:p>
                      <a:r>
                        <a:rPr lang="en-CA" sz="1200" b="1"/>
                        <a:t>Budget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305686">
                <a:tc>
                  <a:txBody>
                    <a:bodyPr/>
                    <a:lstStyle/>
                    <a:p>
                      <a:r>
                        <a:rPr lang="en-CA" sz="1200" b="1"/>
                        <a:t>Schedule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305686">
                <a:tc>
                  <a:txBody>
                    <a:bodyPr/>
                    <a:lstStyle/>
                    <a:p>
                      <a:r>
                        <a:rPr lang="en-CA" sz="1200" b="1"/>
                        <a:t>Scope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305686">
                <a:tc>
                  <a:txBody>
                    <a:bodyPr/>
                    <a:lstStyle/>
                    <a:p>
                      <a:r>
                        <a:rPr lang="en-CA" sz="1200" b="1"/>
                        <a:t>Overall 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EAD5698D-8361-4C16-A6F2-29C1311289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254808"/>
              </p:ext>
            </p:extLst>
          </p:nvPr>
        </p:nvGraphicFramePr>
        <p:xfrm>
          <a:off x="8249093" y="3251790"/>
          <a:ext cx="3557912" cy="1240447"/>
        </p:xfrm>
        <a:graphic>
          <a:graphicData uri="http://schemas.openxmlformats.org/drawingml/2006/table">
            <a:tbl>
              <a:tblPr/>
              <a:tblGrid>
                <a:gridCol w="470146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3087766">
                  <a:extLst>
                    <a:ext uri="{9D8B030D-6E8A-4147-A177-3AD203B41FA5}">
                      <a16:colId xmlns:a16="http://schemas.microsoft.com/office/drawing/2014/main" val="573195856"/>
                    </a:ext>
                  </a:extLst>
                </a:gridCol>
              </a:tblGrid>
              <a:tr h="301255">
                <a:tc>
                  <a:txBody>
                    <a:bodyPr/>
                    <a:lstStyle/>
                    <a:p>
                      <a:r>
                        <a:rPr lang="en-CA" sz="1400" dirty="0"/>
                        <a:t>1.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 b="0" i="0" u="none" strike="noStrike" noProof="0" dirty="0">
                          <a:latin typeface="Calibri"/>
                        </a:rPr>
                        <a:t>Timely completion and signoff of UAT.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79375">
                <a:tc>
                  <a:txBody>
                    <a:bodyPr/>
                    <a:lstStyle/>
                    <a:p>
                      <a:r>
                        <a:rPr lang="en-CA" sz="1400" dirty="0"/>
                        <a:t>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Major Change Requests post-development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315424">
                <a:tc>
                  <a:txBody>
                    <a:bodyPr/>
                    <a:lstStyle/>
                    <a:p>
                      <a:r>
                        <a:rPr lang="en-CA" sz="1400" dirty="0"/>
                        <a:t>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1100" b="0" i="0" u="none" strike="noStrike" noProof="0" dirty="0">
                          <a:latin typeface="Calibri"/>
                        </a:rPr>
                        <a:t>Excess review time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31542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1400" dirty="0"/>
                        <a:t>4.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CA" sz="1100" b="0" i="0" u="none" strike="noStrike" noProof="0">
                        <a:latin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4960803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26BE9F4D-C418-4A3A-ACA8-A896A4971D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533070"/>
              </p:ext>
            </p:extLst>
          </p:nvPr>
        </p:nvGraphicFramePr>
        <p:xfrm>
          <a:off x="455191" y="5043473"/>
          <a:ext cx="3781249" cy="1532306"/>
        </p:xfrm>
        <a:graphic>
          <a:graphicData uri="http://schemas.openxmlformats.org/drawingml/2006/table">
            <a:tbl>
              <a:tblPr/>
              <a:tblGrid>
                <a:gridCol w="1882588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891399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  <a:gridCol w="1007262">
                  <a:extLst>
                    <a:ext uri="{9D8B030D-6E8A-4147-A177-3AD203B41FA5}">
                      <a16:colId xmlns:a16="http://schemas.microsoft.com/office/drawing/2014/main" val="2753391537"/>
                    </a:ext>
                  </a:extLst>
                </a:gridCol>
              </a:tblGrid>
              <a:tr h="297592">
                <a:tc>
                  <a:txBody>
                    <a:bodyPr/>
                    <a:lstStyle/>
                    <a:p>
                      <a:r>
                        <a:rPr lang="en-CA" sz="1400" b="1"/>
                        <a:t>Milestone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/>
                        <a:t>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/>
                        <a:t>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47993">
                <a:tc>
                  <a:txBody>
                    <a:bodyPr/>
                    <a:lstStyle/>
                    <a:p>
                      <a:r>
                        <a:rPr lang="en-US" sz="900"/>
                        <a:t>Kick-off </a:t>
                      </a:r>
                      <a:endParaRPr lang="en-CA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March 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Completed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247993">
                <a:tc>
                  <a:txBody>
                    <a:bodyPr/>
                    <a:lstStyle/>
                    <a:p>
                      <a:r>
                        <a:rPr lang="en-US" sz="900"/>
                        <a:t>Detailed Project Schedule</a:t>
                      </a:r>
                      <a:endParaRPr lang="en-CA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March 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Completed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479455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Complete Info Arch, Wireframes, Contents, Storyboards (Written &amp; Visual) and Graphic Design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July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1">
                          <a:highlight>
                            <a:srgbClr val="FF0000"/>
                          </a:highlight>
                        </a:rPr>
                        <a:t>Completed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  <a:tr h="214928">
                <a:tc>
                  <a:txBody>
                    <a:bodyPr/>
                    <a:lstStyle/>
                    <a:p>
                      <a:r>
                        <a:rPr lang="en-US" sz="900"/>
                        <a:t>Development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August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1" i="0" u="none" strike="noStrike" noProof="0">
                          <a:highlight>
                            <a:srgbClr val="FF0000"/>
                          </a:highlight>
                        </a:rPr>
                        <a:t>Completed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1152880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258EA61F-2D54-4C5B-ACF4-167822186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311212"/>
              </p:ext>
            </p:extLst>
          </p:nvPr>
        </p:nvGraphicFramePr>
        <p:xfrm>
          <a:off x="4251971" y="5043159"/>
          <a:ext cx="3786153" cy="1387827"/>
        </p:xfrm>
        <a:graphic>
          <a:graphicData uri="http://schemas.openxmlformats.org/drawingml/2006/table">
            <a:tbl>
              <a:tblPr/>
              <a:tblGrid>
                <a:gridCol w="1322942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837548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  <a:gridCol w="1625663">
                  <a:extLst>
                    <a:ext uri="{9D8B030D-6E8A-4147-A177-3AD203B41FA5}">
                      <a16:colId xmlns:a16="http://schemas.microsoft.com/office/drawing/2014/main" val="2753391537"/>
                    </a:ext>
                  </a:extLst>
                </a:gridCol>
              </a:tblGrid>
              <a:tr h="288009">
                <a:tc>
                  <a:txBody>
                    <a:bodyPr/>
                    <a:lstStyle/>
                    <a:p>
                      <a:r>
                        <a:rPr lang="en-CA" sz="1400" b="1"/>
                        <a:t>Milestone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/>
                        <a:t>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/>
                        <a:t>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2080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Complete </a:t>
                      </a:r>
                      <a:r>
                        <a:rPr lang="en-US" sz="900"/>
                        <a:t>UAT </a:t>
                      </a:r>
                      <a:endParaRPr lang="en-CA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August 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1" i="0" u="none" strike="noStrike" noProof="0">
                          <a:highlight>
                            <a:srgbClr val="FF0000"/>
                          </a:highlight>
                        </a:rPr>
                        <a:t>Completed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268808">
                <a:tc>
                  <a:txBody>
                    <a:bodyPr/>
                    <a:lstStyle/>
                    <a:p>
                      <a:r>
                        <a:rPr lang="en-US" sz="900"/>
                        <a:t>Training</a:t>
                      </a:r>
                      <a:endParaRPr lang="en-CA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August 24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900" b="0" i="0" u="none" strike="noStrike" noProof="0">
                          <a:highlight>
                            <a:srgbClr val="FF0000"/>
                          </a:highlight>
                          <a:latin typeface="Calibri"/>
                        </a:rPr>
                        <a:t>Ongoing</a:t>
                      </a:r>
                      <a:endParaRPr lang="en-US">
                        <a:highlight>
                          <a:srgbClr val="FF00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24960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Complete </a:t>
                      </a:r>
                      <a:r>
                        <a:rPr lang="en-US" sz="900"/>
                        <a:t>Deployment </a:t>
                      </a:r>
                      <a:endParaRPr lang="en-CA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August 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900" b="0" i="0" u="none" strike="noStrike" noProof="0">
                          <a:highlight>
                            <a:srgbClr val="FF0000"/>
                          </a:highlight>
                          <a:latin typeface="Calibri"/>
                        </a:rPr>
                        <a:t>Late</a:t>
                      </a:r>
                      <a:endParaRPr lang="en-US">
                        <a:highlight>
                          <a:srgbClr val="FF00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  <a:tr h="336011">
                <a:tc>
                  <a:txBody>
                    <a:bodyPr/>
                    <a:lstStyle/>
                    <a:p>
                      <a:r>
                        <a:rPr lang="en-US" sz="900"/>
                        <a:t>Project Closure</a:t>
                      </a:r>
                      <a:endParaRPr lang="en-CA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August 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900" b="0" i="0" u="none" strike="noStrike" noProof="0">
                          <a:highlight>
                            <a:srgbClr val="FF0000"/>
                          </a:highlight>
                          <a:latin typeface="Calibri"/>
                        </a:rPr>
                        <a:t>Late</a:t>
                      </a:r>
                      <a:endParaRPr lang="en-US">
                        <a:highlight>
                          <a:srgbClr val="FF00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4202227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5BAE5EDE-386A-4156-AE34-928F3BEDCE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510490"/>
              </p:ext>
            </p:extLst>
          </p:nvPr>
        </p:nvGraphicFramePr>
        <p:xfrm>
          <a:off x="8050722" y="5031086"/>
          <a:ext cx="3756007" cy="1372079"/>
        </p:xfrm>
        <a:graphic>
          <a:graphicData uri="http://schemas.openxmlformats.org/drawingml/2006/table">
            <a:tbl>
              <a:tblPr/>
              <a:tblGrid>
                <a:gridCol w="401776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3354231">
                  <a:extLst>
                    <a:ext uri="{9D8B030D-6E8A-4147-A177-3AD203B41FA5}">
                      <a16:colId xmlns:a16="http://schemas.microsoft.com/office/drawing/2014/main" val="573195856"/>
                    </a:ext>
                  </a:extLst>
                </a:gridCol>
              </a:tblGrid>
              <a:tr h="1035297">
                <a:tc>
                  <a:txBody>
                    <a:bodyPr/>
                    <a:lstStyle/>
                    <a:p>
                      <a:r>
                        <a:rPr lang="en-CA" sz="1400"/>
                        <a:t>1.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CA" sz="1100" b="0" i="0" u="none" strike="noStrike" noProof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336782">
                <a:tc>
                  <a:txBody>
                    <a:bodyPr/>
                    <a:lstStyle/>
                    <a:p>
                      <a:r>
                        <a:rPr lang="en-CA" sz="1400"/>
                        <a:t>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</a:tbl>
          </a:graphicData>
        </a:graphic>
      </p:graphicFrame>
      <p:sp>
        <p:nvSpPr>
          <p:cNvPr id="41" name="Subtitle 3">
            <a:extLst>
              <a:ext uri="{FF2B5EF4-FFF2-40B4-BE49-F238E27FC236}">
                <a16:creationId xmlns:a16="http://schemas.microsoft.com/office/drawing/2014/main" id="{77A220F8-6CD4-4CC3-BA7A-A0BAE8AC7474}"/>
              </a:ext>
            </a:extLst>
          </p:cNvPr>
          <p:cNvSpPr txBox="1">
            <a:spLocks/>
          </p:cNvSpPr>
          <p:nvPr/>
        </p:nvSpPr>
        <p:spPr>
          <a:xfrm>
            <a:off x="459497" y="4755755"/>
            <a:ext cx="7567437" cy="278335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/>
              <a:t>Key Milestones</a:t>
            </a:r>
          </a:p>
        </p:txBody>
      </p:sp>
      <p:sp>
        <p:nvSpPr>
          <p:cNvPr id="43" name="Subtitle 3">
            <a:extLst>
              <a:ext uri="{FF2B5EF4-FFF2-40B4-BE49-F238E27FC236}">
                <a16:creationId xmlns:a16="http://schemas.microsoft.com/office/drawing/2014/main" id="{09A48BF0-718F-4378-BC2D-FADE2A01D63C}"/>
              </a:ext>
            </a:extLst>
          </p:cNvPr>
          <p:cNvSpPr txBox="1">
            <a:spLocks/>
          </p:cNvSpPr>
          <p:nvPr/>
        </p:nvSpPr>
        <p:spPr>
          <a:xfrm>
            <a:off x="8023805" y="4754340"/>
            <a:ext cx="3782284" cy="266824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>
                <a:latin typeface="Arial"/>
                <a:cs typeface="Arial"/>
              </a:rPr>
              <a:t>Change/Decision Requests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45" name="Subtitle 3">
            <a:extLst>
              <a:ext uri="{FF2B5EF4-FFF2-40B4-BE49-F238E27FC236}">
                <a16:creationId xmlns:a16="http://schemas.microsoft.com/office/drawing/2014/main" id="{116CF3D1-B151-4792-8F0A-3AA3E30F21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0420" y="2897945"/>
            <a:ext cx="2753682" cy="289145"/>
          </a:xfrm>
          <a:ln w="19050"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algn="ctr"/>
            <a:r>
              <a:rPr lang="en-CA"/>
              <a:t>Project Financials</a:t>
            </a:r>
          </a:p>
        </p:txBody>
      </p:sp>
      <p:sp>
        <p:nvSpPr>
          <p:cNvPr id="47" name="Subtitle 3">
            <a:extLst>
              <a:ext uri="{FF2B5EF4-FFF2-40B4-BE49-F238E27FC236}">
                <a16:creationId xmlns:a16="http://schemas.microsoft.com/office/drawing/2014/main" id="{C310C1F8-5458-4C56-A05C-801EC5FA2432}"/>
              </a:ext>
            </a:extLst>
          </p:cNvPr>
          <p:cNvSpPr txBox="1">
            <a:spLocks/>
          </p:cNvSpPr>
          <p:nvPr/>
        </p:nvSpPr>
        <p:spPr>
          <a:xfrm>
            <a:off x="6196561" y="2993689"/>
            <a:ext cx="1987351" cy="270124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/>
              <a:t>Project Status</a:t>
            </a:r>
          </a:p>
        </p:txBody>
      </p:sp>
      <p:sp>
        <p:nvSpPr>
          <p:cNvPr id="49" name="Subtitle 3">
            <a:extLst>
              <a:ext uri="{FF2B5EF4-FFF2-40B4-BE49-F238E27FC236}">
                <a16:creationId xmlns:a16="http://schemas.microsoft.com/office/drawing/2014/main" id="{4F0EE19F-5F61-4CE0-913D-43E58FA0FD90}"/>
              </a:ext>
            </a:extLst>
          </p:cNvPr>
          <p:cNvSpPr txBox="1">
            <a:spLocks/>
          </p:cNvSpPr>
          <p:nvPr/>
        </p:nvSpPr>
        <p:spPr>
          <a:xfrm>
            <a:off x="3234017" y="2905083"/>
            <a:ext cx="2775392" cy="280285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/>
              <a:t>Effort Est. (Hrs.)</a:t>
            </a:r>
          </a:p>
        </p:txBody>
      </p:sp>
      <p:sp>
        <p:nvSpPr>
          <p:cNvPr id="51" name="Subtitle 3">
            <a:extLst>
              <a:ext uri="{FF2B5EF4-FFF2-40B4-BE49-F238E27FC236}">
                <a16:creationId xmlns:a16="http://schemas.microsoft.com/office/drawing/2014/main" id="{E03EFC06-C150-47F5-BAE3-5244710CC23E}"/>
              </a:ext>
            </a:extLst>
          </p:cNvPr>
          <p:cNvSpPr txBox="1">
            <a:spLocks/>
          </p:cNvSpPr>
          <p:nvPr/>
        </p:nvSpPr>
        <p:spPr>
          <a:xfrm>
            <a:off x="8197585" y="2985952"/>
            <a:ext cx="3608505" cy="270300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600">
                <a:latin typeface="Arial"/>
                <a:cs typeface="Arial"/>
              </a:rPr>
              <a:t>Major Risks</a:t>
            </a:r>
          </a:p>
        </p:txBody>
      </p:sp>
      <p:sp>
        <p:nvSpPr>
          <p:cNvPr id="55" name="Arrow: Up 54">
            <a:extLst>
              <a:ext uri="{FF2B5EF4-FFF2-40B4-BE49-F238E27FC236}">
                <a16:creationId xmlns:a16="http://schemas.microsoft.com/office/drawing/2014/main" id="{FA027AE6-DD8E-4CAC-A4B2-FAD1AA2E4E37}"/>
              </a:ext>
            </a:extLst>
          </p:cNvPr>
          <p:cNvSpPr/>
          <p:nvPr/>
        </p:nvSpPr>
        <p:spPr>
          <a:xfrm rot="5400000">
            <a:off x="7585929" y="3929164"/>
            <a:ext cx="108529" cy="206418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7" name="Arrow: Up 56">
            <a:extLst>
              <a:ext uri="{FF2B5EF4-FFF2-40B4-BE49-F238E27FC236}">
                <a16:creationId xmlns:a16="http://schemas.microsoft.com/office/drawing/2014/main" id="{5B3CD757-E88D-4640-8AFB-8DDD5D35E8E8}"/>
              </a:ext>
            </a:extLst>
          </p:cNvPr>
          <p:cNvSpPr/>
          <p:nvPr/>
        </p:nvSpPr>
        <p:spPr>
          <a:xfrm rot="10800000">
            <a:off x="7578952" y="3638541"/>
            <a:ext cx="108529" cy="20641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" name="Arrow: Up 23">
            <a:extLst>
              <a:ext uri="{FF2B5EF4-FFF2-40B4-BE49-F238E27FC236}">
                <a16:creationId xmlns:a16="http://schemas.microsoft.com/office/drawing/2014/main" id="{B72CB03A-E3FA-4122-B39A-607C60007B3E}"/>
              </a:ext>
            </a:extLst>
          </p:cNvPr>
          <p:cNvSpPr/>
          <p:nvPr/>
        </p:nvSpPr>
        <p:spPr>
          <a:xfrm rot="5400000">
            <a:off x="7595001" y="3289673"/>
            <a:ext cx="108529" cy="206418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Arrow: Up 25">
            <a:extLst>
              <a:ext uri="{FF2B5EF4-FFF2-40B4-BE49-F238E27FC236}">
                <a16:creationId xmlns:a16="http://schemas.microsoft.com/office/drawing/2014/main" id="{62F7DA42-4671-4E2D-947D-4EEF0C021D79}"/>
              </a:ext>
            </a:extLst>
          </p:cNvPr>
          <p:cNvSpPr/>
          <p:nvPr/>
        </p:nvSpPr>
        <p:spPr>
          <a:xfrm rot="10800000">
            <a:off x="7580428" y="4225942"/>
            <a:ext cx="108529" cy="20641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6511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53472C-7629-40AA-A05E-8E76F1E39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59286" y="6496740"/>
            <a:ext cx="2743200" cy="365125"/>
          </a:xfrm>
        </p:spPr>
        <p:txBody>
          <a:bodyPr/>
          <a:lstStyle/>
          <a:p>
            <a:fld id="{D36CDABE-310D-304E-9F79-5BB7E48DB457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C0DA4B3E-AC7E-46F3-AD39-DEC211884742}"/>
              </a:ext>
            </a:extLst>
          </p:cNvPr>
          <p:cNvSpPr txBox="1">
            <a:spLocks/>
          </p:cNvSpPr>
          <p:nvPr/>
        </p:nvSpPr>
        <p:spPr>
          <a:xfrm>
            <a:off x="466703" y="1112338"/>
            <a:ext cx="5533372" cy="505228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200">
                <a:latin typeface="Arial"/>
                <a:cs typeface="Arial"/>
              </a:rPr>
              <a:t>Project No. and Title: </a:t>
            </a:r>
            <a:r>
              <a:rPr lang="en-CA" sz="1200">
                <a:solidFill>
                  <a:schemeClr val="tx1"/>
                </a:solidFill>
                <a:latin typeface="Arial"/>
                <a:cs typeface="Arial"/>
              </a:rPr>
              <a:t>PR00782 </a:t>
            </a:r>
            <a:r>
              <a:rPr lang="en-CA" sz="1200" err="1">
                <a:solidFill>
                  <a:schemeClr val="tx1"/>
                </a:solidFill>
                <a:latin typeface="Arial"/>
                <a:cs typeface="Arial"/>
              </a:rPr>
              <a:t>ClientEd</a:t>
            </a:r>
            <a:r>
              <a:rPr lang="en-CA" sz="1200">
                <a:solidFill>
                  <a:schemeClr val="tx1"/>
                </a:solidFill>
                <a:latin typeface="Arial"/>
                <a:cs typeface="Arial"/>
              </a:rPr>
              <a:t> Integration into PIMS 2021</a:t>
            </a:r>
          </a:p>
          <a:p>
            <a:pPr algn="l"/>
            <a:r>
              <a:rPr lang="en-CA" sz="1200">
                <a:latin typeface="Arial"/>
                <a:cs typeface="Arial"/>
              </a:rPr>
              <a:t>Project Sponsor: </a:t>
            </a:r>
            <a:r>
              <a:rPr lang="en-CA" sz="1200">
                <a:solidFill>
                  <a:schemeClr val="tx1"/>
                </a:solidFill>
                <a:latin typeface="Arial"/>
                <a:cs typeface="Arial"/>
              </a:rPr>
              <a:t>Dr. David Goodnight</a:t>
            </a:r>
          </a:p>
          <a:p>
            <a:pPr algn="l"/>
            <a:r>
              <a:rPr lang="en-CA" sz="1200">
                <a:latin typeface="Arial"/>
                <a:cs typeface="Arial"/>
              </a:rPr>
              <a:t>Financial Category:</a:t>
            </a:r>
            <a:r>
              <a:rPr lang="en-CA" sz="1200">
                <a:solidFill>
                  <a:schemeClr val="tx1"/>
                </a:solidFill>
                <a:latin typeface="Arial"/>
                <a:cs typeface="Arial"/>
              </a:rPr>
              <a:t> CAPEX</a:t>
            </a:r>
            <a:endParaRPr lang="en-CA">
              <a:solidFill>
                <a:schemeClr val="tx1"/>
              </a:solidFill>
            </a:endParaRP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79F6D22F-8782-4636-AEFB-078979A21335}"/>
              </a:ext>
            </a:extLst>
          </p:cNvPr>
          <p:cNvSpPr txBox="1">
            <a:spLocks/>
          </p:cNvSpPr>
          <p:nvPr/>
        </p:nvSpPr>
        <p:spPr>
          <a:xfrm>
            <a:off x="460222" y="1629237"/>
            <a:ext cx="5542231" cy="1385421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200">
                <a:latin typeface="Arial"/>
                <a:cs typeface="Arial"/>
              </a:rPr>
              <a:t>Current Status:</a:t>
            </a:r>
          </a:p>
          <a:p>
            <a:pPr algn="l"/>
            <a:r>
              <a:rPr lang="en-CA" sz="1200">
                <a:solidFill>
                  <a:schemeClr val="tx1"/>
                </a:solidFill>
                <a:latin typeface="Arial"/>
                <a:cs typeface="Arial"/>
              </a:rPr>
              <a:t>Project </a:t>
            </a:r>
            <a:r>
              <a:rPr lang="en-CA" sz="1200">
                <a:solidFill>
                  <a:schemeClr val="tx1"/>
                </a:solidFill>
                <a:highlight>
                  <a:srgbClr val="00FF00"/>
                </a:highlight>
                <a:latin typeface="Arial"/>
                <a:cs typeface="Arial"/>
              </a:rPr>
              <a:t>On-Track </a:t>
            </a:r>
          </a:p>
          <a:p>
            <a:pPr marL="171450" indent="-171450" algn="l">
              <a:buFont typeface="Arial,Sans-Serif"/>
              <a:buChar char="•"/>
            </a:pPr>
            <a:r>
              <a:rPr lang="en-CA" sz="1200" b="0">
                <a:solidFill>
                  <a:schemeClr val="tx1"/>
                </a:solidFill>
                <a:latin typeface="Arial"/>
                <a:cs typeface="Arial"/>
              </a:rPr>
              <a:t>Vetter software integration completed, and the go-live activities are in progress</a:t>
            </a:r>
            <a:endParaRPr lang="en-US" sz="1200" b="0">
              <a:solidFill>
                <a:schemeClr val="tx1"/>
              </a:solidFill>
              <a:cs typeface="Arial"/>
            </a:endParaRPr>
          </a:p>
          <a:p>
            <a:pPr marL="171450" indent="-171450" algn="l">
              <a:buFont typeface="Arial"/>
              <a:buChar char="•"/>
            </a:pPr>
            <a:r>
              <a:rPr lang="en-CA" sz="1200" b="0">
                <a:solidFill>
                  <a:schemeClr val="tx1"/>
                </a:solidFill>
                <a:latin typeface="Arial"/>
                <a:cs typeface="Arial"/>
              </a:rPr>
              <a:t>HIPPO 2.0 release delayed due to new bug fixing activities at HIPPO – the </a:t>
            </a:r>
            <a:r>
              <a:rPr lang="en-CA" sz="1200" b="0" err="1">
                <a:solidFill>
                  <a:schemeClr val="tx1"/>
                </a:solidFill>
                <a:latin typeface="Arial"/>
                <a:cs typeface="Arial"/>
              </a:rPr>
              <a:t>ClientEd</a:t>
            </a:r>
            <a:r>
              <a:rPr lang="en-CA" sz="1200" b="0">
                <a:solidFill>
                  <a:schemeClr val="tx1"/>
                </a:solidFill>
                <a:latin typeface="Arial"/>
                <a:cs typeface="Arial"/>
              </a:rPr>
              <a:t> search feature along with the icon that redirect HIPPO users to </a:t>
            </a:r>
            <a:r>
              <a:rPr lang="en-CA" sz="1200" b="0" err="1">
                <a:solidFill>
                  <a:schemeClr val="tx1"/>
                </a:solidFill>
                <a:latin typeface="Arial"/>
                <a:cs typeface="Arial"/>
              </a:rPr>
              <a:t>ClientEd</a:t>
            </a:r>
            <a:r>
              <a:rPr lang="en-CA" sz="1200" b="0">
                <a:solidFill>
                  <a:schemeClr val="tx1"/>
                </a:solidFill>
                <a:latin typeface="Arial"/>
                <a:cs typeface="Arial"/>
              </a:rPr>
              <a:t> landing page, to make subscriptions have been included in HIPPO 2.0</a:t>
            </a:r>
            <a:endParaRPr lang="en-CA">
              <a:solidFill>
                <a:schemeClr val="tx1"/>
              </a:solidFill>
            </a:endParaRPr>
          </a:p>
          <a:p>
            <a:pPr marL="171450" indent="-171450" algn="l">
              <a:buFont typeface="Arial"/>
              <a:buChar char="•"/>
            </a:pPr>
            <a:r>
              <a:rPr lang="en-CA" sz="1200" b="0" err="1">
                <a:solidFill>
                  <a:schemeClr val="tx1"/>
                </a:solidFill>
                <a:latin typeface="Arial"/>
                <a:cs typeface="Arial"/>
              </a:rPr>
              <a:t>ClientEd</a:t>
            </a:r>
            <a:r>
              <a:rPr lang="en-CA" sz="1200" b="0">
                <a:solidFill>
                  <a:schemeClr val="tx1"/>
                </a:solidFill>
                <a:latin typeface="Arial"/>
                <a:cs typeface="Arial"/>
              </a:rPr>
              <a:t> API integration on </a:t>
            </a:r>
            <a:r>
              <a:rPr lang="en-CA" sz="1200" b="0" err="1">
                <a:solidFill>
                  <a:schemeClr val="tx1"/>
                </a:solidFill>
                <a:latin typeface="Arial"/>
                <a:cs typeface="Arial"/>
              </a:rPr>
              <a:t>NaVetor</a:t>
            </a:r>
            <a:r>
              <a:rPr lang="en-CA" sz="1200" b="0">
                <a:solidFill>
                  <a:schemeClr val="tx1"/>
                </a:solidFill>
                <a:latin typeface="Arial"/>
                <a:cs typeface="Arial"/>
              </a:rPr>
              <a:t> PIMS is in progress, go-live rescheduled for January</a:t>
            </a:r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EDDFF2ED-39DA-4C80-AE9E-71BFEAB514A8}"/>
              </a:ext>
            </a:extLst>
          </p:cNvPr>
          <p:cNvSpPr txBox="1">
            <a:spLocks/>
          </p:cNvSpPr>
          <p:nvPr/>
        </p:nvSpPr>
        <p:spPr>
          <a:xfrm>
            <a:off x="5984898" y="1110334"/>
            <a:ext cx="5715357" cy="1235307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200">
                <a:latin typeface="Arial"/>
                <a:cs typeface="Arial"/>
              </a:rPr>
              <a:t>Project Scope (Sprint 1 &amp; 2): </a:t>
            </a:r>
          </a:p>
          <a:p>
            <a:pPr marL="171450" indent="-171450" algn="l">
              <a:buFont typeface="Arial"/>
              <a:buChar char="•"/>
            </a:pPr>
            <a:r>
              <a:rPr lang="en-US" sz="1000" b="0">
                <a:solidFill>
                  <a:schemeClr val="tx1"/>
                </a:solidFill>
                <a:latin typeface="Arial"/>
                <a:cs typeface="Arial"/>
              </a:rPr>
              <a:t>Integrations and referral agreements with HIPPO</a:t>
            </a:r>
            <a:endParaRPr lang="en-US" sz="1000">
              <a:solidFill>
                <a:schemeClr val="tx1"/>
              </a:solidFill>
            </a:endParaRPr>
          </a:p>
          <a:p>
            <a:pPr marL="171450" indent="-171450" algn="l">
              <a:buFont typeface="Arial"/>
              <a:buChar char="•"/>
            </a:pPr>
            <a:r>
              <a:rPr lang="en-US" sz="1000" b="0">
                <a:solidFill>
                  <a:schemeClr val="tx1"/>
                </a:solidFill>
                <a:latin typeface="Arial"/>
                <a:cs typeface="Arial"/>
              </a:rPr>
              <a:t>Develop the URL for the HIPPO PIMS to host the </a:t>
            </a:r>
            <a:r>
              <a:rPr lang="en-US" sz="1000" b="0" err="1">
                <a:solidFill>
                  <a:schemeClr val="tx1"/>
                </a:solidFill>
                <a:latin typeface="Arial"/>
                <a:cs typeface="Arial"/>
              </a:rPr>
              <a:t>ClientEd</a:t>
            </a:r>
            <a:r>
              <a:rPr lang="en-US" sz="1000" b="0">
                <a:solidFill>
                  <a:schemeClr val="tx1"/>
                </a:solidFill>
                <a:latin typeface="Arial"/>
                <a:cs typeface="Arial"/>
              </a:rPr>
              <a:t> icon from their platform.</a:t>
            </a:r>
          </a:p>
          <a:p>
            <a:pPr marL="171450" indent="-171450" algn="l">
              <a:buFont typeface="Arial"/>
              <a:buChar char="•"/>
            </a:pPr>
            <a:r>
              <a:rPr lang="en-US" sz="1000" b="0">
                <a:solidFill>
                  <a:schemeClr val="tx1"/>
                </a:solidFill>
                <a:latin typeface="Arial"/>
                <a:cs typeface="Arial"/>
              </a:rPr>
              <a:t>Develop a </a:t>
            </a:r>
            <a:r>
              <a:rPr lang="en-US" sz="1000" b="0" err="1">
                <a:solidFill>
                  <a:schemeClr val="tx1"/>
                </a:solidFill>
                <a:latin typeface="Arial"/>
                <a:cs typeface="Arial"/>
              </a:rPr>
              <a:t>ClientEd</a:t>
            </a:r>
            <a:r>
              <a:rPr lang="en-US" sz="1000" b="0">
                <a:solidFill>
                  <a:schemeClr val="tx1"/>
                </a:solidFill>
                <a:latin typeface="Arial"/>
                <a:cs typeface="Arial"/>
              </a:rPr>
              <a:t>  landing page that opens upon clicking the icon.</a:t>
            </a:r>
          </a:p>
          <a:p>
            <a:pPr marL="171450" indent="-171450" algn="l">
              <a:buFont typeface="Arial"/>
              <a:buChar char="•"/>
            </a:pPr>
            <a:r>
              <a:rPr lang="en-US" sz="1000" b="0">
                <a:solidFill>
                  <a:schemeClr val="tx1"/>
                </a:solidFill>
                <a:latin typeface="Arial"/>
                <a:cs typeface="Arial"/>
              </a:rPr>
              <a:t>Develop the ability for new customers to subscribe or sign-in through the landing page.</a:t>
            </a:r>
          </a:p>
          <a:p>
            <a:pPr marL="171450" indent="-171450" algn="l">
              <a:buFont typeface="Arial"/>
              <a:buChar char="•"/>
            </a:pPr>
            <a:r>
              <a:rPr lang="en-US" sz="1000" b="0">
                <a:solidFill>
                  <a:schemeClr val="tx1"/>
                </a:solidFill>
                <a:latin typeface="Arial"/>
                <a:cs typeface="Arial"/>
              </a:rPr>
              <a:t>Develop the ability to email and text articles from within the search window (I.e., use </a:t>
            </a:r>
            <a:r>
              <a:rPr lang="en-US" sz="1000" b="0" err="1">
                <a:solidFill>
                  <a:schemeClr val="tx1"/>
                </a:solidFill>
                <a:latin typeface="Arial"/>
                <a:cs typeface="Arial"/>
              </a:rPr>
              <a:t>ClientEd</a:t>
            </a:r>
            <a:r>
              <a:rPr lang="en-US" sz="1000" b="0">
                <a:solidFill>
                  <a:schemeClr val="tx1"/>
                </a:solidFill>
                <a:latin typeface="Arial"/>
                <a:cs typeface="Arial"/>
              </a:rPr>
              <a:t> the usual way after signing in).</a:t>
            </a:r>
            <a:endParaRPr lang="en-US" sz="1000" b="0">
              <a:solidFill>
                <a:schemeClr val="tx1"/>
              </a:solidFill>
              <a:cs typeface="Arial"/>
            </a:endParaRPr>
          </a:p>
          <a:p>
            <a:pPr marL="171450" indent="-171450" algn="l">
              <a:buFont typeface="Arial"/>
              <a:buChar char="•"/>
            </a:pPr>
            <a:r>
              <a:rPr lang="en-US" sz="1000" b="0">
                <a:solidFill>
                  <a:schemeClr val="tx1"/>
                </a:solidFill>
                <a:latin typeface="Arial"/>
                <a:cs typeface="Arial"/>
              </a:rPr>
              <a:t>Upgrade the API for all PIMS use</a:t>
            </a:r>
          </a:p>
        </p:txBody>
      </p:sp>
      <p:sp>
        <p:nvSpPr>
          <p:cNvPr id="23" name="Title 2">
            <a:extLst>
              <a:ext uri="{FF2B5EF4-FFF2-40B4-BE49-F238E27FC236}">
                <a16:creationId xmlns:a16="http://schemas.microsoft.com/office/drawing/2014/main" id="{BCBC18FF-1274-4A65-859B-060EF9F4A527}"/>
              </a:ext>
            </a:extLst>
          </p:cNvPr>
          <p:cNvSpPr txBox="1">
            <a:spLocks/>
          </p:cNvSpPr>
          <p:nvPr/>
        </p:nvSpPr>
        <p:spPr>
          <a:xfrm>
            <a:off x="5993758" y="2351598"/>
            <a:ext cx="5715354" cy="93724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200">
                <a:latin typeface="Arial"/>
                <a:cs typeface="Arial"/>
              </a:rPr>
              <a:t>Next Steps:</a:t>
            </a:r>
          </a:p>
          <a:p>
            <a:pPr marL="171450" indent="-171450" algn="l">
              <a:buFont typeface="Arial"/>
              <a:buChar char="•"/>
            </a:pPr>
            <a:r>
              <a:rPr lang="en-CA" sz="1200" b="0">
                <a:solidFill>
                  <a:schemeClr val="tx1"/>
                </a:solidFill>
                <a:latin typeface="Arial"/>
                <a:cs typeface="Arial"/>
              </a:rPr>
              <a:t>Continue to work with </a:t>
            </a:r>
            <a:r>
              <a:rPr lang="en-CA" sz="1200" b="0" err="1">
                <a:solidFill>
                  <a:schemeClr val="tx1"/>
                </a:solidFill>
                <a:latin typeface="Arial"/>
                <a:cs typeface="Arial"/>
              </a:rPr>
              <a:t>NaVetor</a:t>
            </a:r>
            <a:r>
              <a:rPr lang="en-CA" sz="1200" b="0">
                <a:solidFill>
                  <a:schemeClr val="tx1"/>
                </a:solidFill>
                <a:latin typeface="Arial"/>
                <a:cs typeface="Arial"/>
              </a:rPr>
              <a:t>, HIPPO &amp; Vetter on their release and marketing communication plan – Kaityln &amp;  Erick</a:t>
            </a:r>
          </a:p>
          <a:p>
            <a:pPr marL="171450" indent="-171450" algn="l">
              <a:buFont typeface="Arial"/>
              <a:buChar char="•"/>
            </a:pPr>
            <a:r>
              <a:rPr lang="en-CA" sz="1200" b="0">
                <a:solidFill>
                  <a:schemeClr val="tx1"/>
                </a:solidFill>
                <a:latin typeface="Arial"/>
                <a:cs typeface="Arial"/>
              </a:rPr>
              <a:t>Continue to work with </a:t>
            </a:r>
            <a:r>
              <a:rPr lang="en-CA" sz="1200" b="0" err="1">
                <a:solidFill>
                  <a:schemeClr val="tx1"/>
                </a:solidFill>
                <a:latin typeface="Arial"/>
                <a:cs typeface="Arial"/>
              </a:rPr>
              <a:t>NaVetor</a:t>
            </a:r>
            <a:r>
              <a:rPr lang="en-CA" sz="1200" b="0">
                <a:solidFill>
                  <a:schemeClr val="tx1"/>
                </a:solidFill>
                <a:latin typeface="Arial"/>
                <a:cs typeface="Arial"/>
              </a:rPr>
              <a:t> &amp; HIPPO technical team on the </a:t>
            </a:r>
            <a:r>
              <a:rPr lang="en-CA" sz="1200" b="0" err="1">
                <a:solidFill>
                  <a:schemeClr val="tx1"/>
                </a:solidFill>
                <a:latin typeface="Arial"/>
                <a:cs typeface="Arial"/>
              </a:rPr>
              <a:t>ClientEd</a:t>
            </a:r>
            <a:r>
              <a:rPr lang="en-CA" sz="1200" b="0">
                <a:solidFill>
                  <a:schemeClr val="tx1"/>
                </a:solidFill>
                <a:latin typeface="Arial"/>
                <a:cs typeface="Arial"/>
              </a:rPr>
              <a:t> API integration- Steve &amp; Emily</a:t>
            </a:r>
            <a:endParaRPr lang="en-CA" sz="1200" b="0">
              <a:solidFill>
                <a:schemeClr val="tx1"/>
              </a:solidFill>
            </a:endParaRPr>
          </a:p>
          <a:p>
            <a:pPr marL="171450" indent="-171450" algn="l">
              <a:buFont typeface="Arial"/>
              <a:buChar char="•"/>
            </a:pPr>
            <a:endParaRPr lang="en-CA" sz="1200" b="0">
              <a:solidFill>
                <a:schemeClr val="tx1"/>
              </a:solidFill>
            </a:endParaRPr>
          </a:p>
          <a:p>
            <a:pPr marL="171450" indent="-171450" algn="l">
              <a:buFont typeface="Arial"/>
              <a:buChar char="•"/>
            </a:pPr>
            <a:endParaRPr lang="en-CA" sz="1200" b="0">
              <a:solidFill>
                <a:schemeClr val="tx1"/>
              </a:solidFill>
            </a:endParaRPr>
          </a:p>
          <a:p>
            <a:pPr algn="l"/>
            <a:endParaRPr lang="en-CA" sz="1200" b="0">
              <a:solidFill>
                <a:schemeClr val="tx1"/>
              </a:solidFill>
            </a:endParaRPr>
          </a:p>
          <a:p>
            <a:pPr algn="l"/>
            <a:endParaRPr lang="en-CA" sz="1200" b="0">
              <a:solidFill>
                <a:schemeClr val="tx1"/>
              </a:solidFill>
            </a:endParaRPr>
          </a:p>
          <a:p>
            <a:pPr algn="l"/>
            <a:endParaRPr lang="en-CA" sz="100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DB826703-A18B-4C73-A4FD-DC57DEC81C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086590"/>
              </p:ext>
            </p:extLst>
          </p:nvPr>
        </p:nvGraphicFramePr>
        <p:xfrm>
          <a:off x="450131" y="3362010"/>
          <a:ext cx="2638495" cy="1200150"/>
        </p:xfrm>
        <a:graphic>
          <a:graphicData uri="http://schemas.openxmlformats.org/drawingml/2006/table">
            <a:tbl>
              <a:tblPr/>
              <a:tblGrid>
                <a:gridCol w="1612604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1025891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CA" sz="1200" b="1"/>
                        <a:t>Budget +/- 50%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100" b="0" i="0" u="none" strike="noStrike" noProof="0">
                          <a:latin typeface="Calibri"/>
                        </a:rPr>
                        <a:t>$49,817.00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CA" sz="1200" b="1"/>
                        <a:t>Actuals to 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b="0"/>
                        <a:t>$34,151.18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/>
                        <a:t>Estimate to Complete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b="0"/>
                        <a:t>$15,665.82</a:t>
                      </a:r>
                      <a:endParaRPr lang="en-CA" sz="11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/>
                        <a:t>Variance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83BB7539-4FD7-482D-B2B6-C6597B5361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874680"/>
              </p:ext>
            </p:extLst>
          </p:nvPr>
        </p:nvGraphicFramePr>
        <p:xfrm>
          <a:off x="3172936" y="3355280"/>
          <a:ext cx="2815594" cy="1219200"/>
        </p:xfrm>
        <a:graphic>
          <a:graphicData uri="http://schemas.openxmlformats.org/drawingml/2006/table">
            <a:tbl>
              <a:tblPr/>
              <a:tblGrid>
                <a:gridCol w="2033877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781717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CA" sz="1200" b="1"/>
                        <a:t>Baseline Estimate</a:t>
                      </a:r>
                    </a:p>
                  </a:txBody>
                  <a:tcPr marL="75570" marR="755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b="1"/>
                        <a:t>820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/>
                        <a:t>Actual Hours Used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b="1"/>
                        <a:t>596</a:t>
                      </a:r>
                      <a:endParaRPr lang="en-US"/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/>
                        <a:t>Estimate to Complete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100" b="1"/>
                        <a:t>224</a:t>
                      </a:r>
                      <a:endParaRPr lang="en-US"/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/>
                        <a:t>Variance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1100" b="1"/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231FBC6B-6087-4EC9-AF98-EFE79F35F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738335"/>
              </p:ext>
            </p:extLst>
          </p:nvPr>
        </p:nvGraphicFramePr>
        <p:xfrm>
          <a:off x="6007395" y="3570714"/>
          <a:ext cx="2199051" cy="1219200"/>
        </p:xfrm>
        <a:graphic>
          <a:graphicData uri="http://schemas.openxmlformats.org/drawingml/2006/table">
            <a:tbl>
              <a:tblPr/>
              <a:tblGrid>
                <a:gridCol w="1365878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833173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CA" sz="1200" b="1"/>
                        <a:t>Budget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86624">
                <a:tc>
                  <a:txBody>
                    <a:bodyPr/>
                    <a:lstStyle/>
                    <a:p>
                      <a:r>
                        <a:rPr lang="en-CA" sz="1200" b="1"/>
                        <a:t>Schedule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286624">
                <a:tc>
                  <a:txBody>
                    <a:bodyPr/>
                    <a:lstStyle/>
                    <a:p>
                      <a:r>
                        <a:rPr lang="en-CA" sz="1200" b="1"/>
                        <a:t>Scope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286624">
                <a:tc>
                  <a:txBody>
                    <a:bodyPr/>
                    <a:lstStyle/>
                    <a:p>
                      <a:r>
                        <a:rPr lang="en-CA" sz="1200" b="1"/>
                        <a:t>Overall 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EAD5698D-8361-4C16-A6F2-29C1311289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609684"/>
              </p:ext>
            </p:extLst>
          </p:nvPr>
        </p:nvGraphicFramePr>
        <p:xfrm>
          <a:off x="8201634" y="3530614"/>
          <a:ext cx="3516494" cy="1087097"/>
        </p:xfrm>
        <a:graphic>
          <a:graphicData uri="http://schemas.openxmlformats.org/drawingml/2006/table">
            <a:tbl>
              <a:tblPr/>
              <a:tblGrid>
                <a:gridCol w="464674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3051820">
                  <a:extLst>
                    <a:ext uri="{9D8B030D-6E8A-4147-A177-3AD203B41FA5}">
                      <a16:colId xmlns:a16="http://schemas.microsoft.com/office/drawing/2014/main" val="573195856"/>
                    </a:ext>
                  </a:extLst>
                </a:gridCol>
              </a:tblGrid>
              <a:tr h="316490">
                <a:tc>
                  <a:txBody>
                    <a:bodyPr/>
                    <a:lstStyle/>
                    <a:p>
                      <a:r>
                        <a:rPr lang="en-CA" sz="1400"/>
                        <a:t>1.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kern="1200" noProof="0">
                          <a:solidFill>
                            <a:schemeClr val="tx1"/>
                          </a:solidFill>
                          <a:latin typeface="Calibri"/>
                        </a:rPr>
                        <a:t>HIPPO's readiness due to internal upgrades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443085">
                <a:tc>
                  <a:txBody>
                    <a:bodyPr/>
                    <a:lstStyle/>
                    <a:p>
                      <a:r>
                        <a:rPr lang="en-CA" sz="1400"/>
                        <a:t>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Delayed response from the PIMS providers (HIPPO and </a:t>
                      </a:r>
                      <a:r>
                        <a:rPr lang="en-US" sz="1100" kern="1200" noProof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Navetor</a:t>
                      </a:r>
                      <a:r>
                        <a:rPr lang="en-US" sz="1100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327522">
                <a:tc>
                  <a:txBody>
                    <a:bodyPr/>
                    <a:lstStyle/>
                    <a:p>
                      <a:r>
                        <a:rPr lang="en-CA" sz="1400"/>
                        <a:t>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26BE9F4D-C418-4A3A-ACA8-A896A4971D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828619"/>
              </p:ext>
            </p:extLst>
          </p:nvPr>
        </p:nvGraphicFramePr>
        <p:xfrm>
          <a:off x="471584" y="5165083"/>
          <a:ext cx="3781251" cy="1219200"/>
        </p:xfrm>
        <a:graphic>
          <a:graphicData uri="http://schemas.openxmlformats.org/drawingml/2006/table">
            <a:tbl>
              <a:tblPr/>
              <a:tblGrid>
                <a:gridCol w="1722074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1051914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  <a:gridCol w="1007263">
                  <a:extLst>
                    <a:ext uri="{9D8B030D-6E8A-4147-A177-3AD203B41FA5}">
                      <a16:colId xmlns:a16="http://schemas.microsoft.com/office/drawing/2014/main" val="2753391537"/>
                    </a:ext>
                  </a:extLst>
                </a:gridCol>
              </a:tblGrid>
              <a:tr h="215672">
                <a:tc>
                  <a:txBody>
                    <a:bodyPr/>
                    <a:lstStyle/>
                    <a:p>
                      <a:r>
                        <a:rPr lang="en-CA" sz="1400" b="1"/>
                        <a:t>Milestone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/>
                        <a:t>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/>
                        <a:t>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177611">
                <a:tc>
                  <a:txBody>
                    <a:bodyPr/>
                    <a:lstStyle/>
                    <a:p>
                      <a:r>
                        <a:rPr lang="en-US" sz="900"/>
                        <a:t>Kick-off </a:t>
                      </a:r>
                      <a:endParaRPr lang="en-CA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March 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Complete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190297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Detailed Project Schedule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900"/>
                        <a:t>April  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/>
                        <a:t>Complete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164925">
                <a:tc>
                  <a:txBody>
                    <a:bodyPr/>
                    <a:lstStyle/>
                    <a:p>
                      <a:r>
                        <a:rPr lang="en-US" sz="900"/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May  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Complete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1152880"/>
                  </a:ext>
                </a:extLst>
              </a:tr>
              <a:tr h="16492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/>
                        <a:t>Sprint 1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900"/>
                        <a:t>June 4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Complete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5233719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258EA61F-2D54-4C5B-ACF4-167822186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685780"/>
              </p:ext>
            </p:extLst>
          </p:nvPr>
        </p:nvGraphicFramePr>
        <p:xfrm>
          <a:off x="4270962" y="5164667"/>
          <a:ext cx="3768059" cy="1264920"/>
        </p:xfrm>
        <a:graphic>
          <a:graphicData uri="http://schemas.openxmlformats.org/drawingml/2006/table">
            <a:tbl>
              <a:tblPr/>
              <a:tblGrid>
                <a:gridCol w="1589735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961917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  <a:gridCol w="1216407">
                  <a:extLst>
                    <a:ext uri="{9D8B030D-6E8A-4147-A177-3AD203B41FA5}">
                      <a16:colId xmlns:a16="http://schemas.microsoft.com/office/drawing/2014/main" val="2753391537"/>
                    </a:ext>
                  </a:extLst>
                </a:gridCol>
              </a:tblGrid>
              <a:tr h="285149">
                <a:tc>
                  <a:txBody>
                    <a:bodyPr/>
                    <a:lstStyle/>
                    <a:p>
                      <a:r>
                        <a:rPr lang="en-CA" sz="1400" b="1"/>
                        <a:t>Milestone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/>
                        <a:t>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/>
                        <a:t>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09109">
                <a:tc>
                  <a:txBody>
                    <a:bodyPr/>
                    <a:lstStyle/>
                    <a:p>
                      <a:r>
                        <a:rPr lang="en-US" sz="900"/>
                        <a:t>Sprint 2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July 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Complete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209109">
                <a:tc>
                  <a:txBody>
                    <a:bodyPr/>
                    <a:lstStyle/>
                    <a:p>
                      <a:r>
                        <a:rPr lang="en-US" sz="900"/>
                        <a:t>Marketing &amp; Communication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b="0" i="0" u="none" strike="noStrike" noProof="0">
                          <a:latin typeface="Calibri"/>
                        </a:rPr>
                        <a:t>Dependent on the Partners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Ongoing</a:t>
                      </a:r>
                      <a:endParaRPr lang="en-US" sz="900" b="0" i="0" u="none" strike="noStrike" noProof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247128">
                <a:tc>
                  <a:txBody>
                    <a:bodyPr/>
                    <a:lstStyle/>
                    <a:p>
                      <a:r>
                        <a:rPr lang="en-US" sz="900"/>
                        <a:t>Project Closure</a:t>
                      </a:r>
                      <a:endParaRPr lang="en-CA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Dependent on the Partners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Not Started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4202227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5BAE5EDE-386A-4156-AE34-928F3BEDCE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2054995"/>
              </p:ext>
            </p:extLst>
          </p:nvPr>
        </p:nvGraphicFramePr>
        <p:xfrm>
          <a:off x="8032668" y="5158477"/>
          <a:ext cx="3591306" cy="1281653"/>
        </p:xfrm>
        <a:graphic>
          <a:graphicData uri="http://schemas.openxmlformats.org/drawingml/2006/table">
            <a:tbl>
              <a:tblPr/>
              <a:tblGrid>
                <a:gridCol w="384158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3207148">
                  <a:extLst>
                    <a:ext uri="{9D8B030D-6E8A-4147-A177-3AD203B41FA5}">
                      <a16:colId xmlns:a16="http://schemas.microsoft.com/office/drawing/2014/main" val="573195856"/>
                    </a:ext>
                  </a:extLst>
                </a:gridCol>
              </a:tblGrid>
              <a:tr h="467408">
                <a:tc>
                  <a:txBody>
                    <a:bodyPr/>
                    <a:lstStyle/>
                    <a:p>
                      <a:r>
                        <a:rPr lang="en-CA" sz="1400"/>
                        <a:t>1.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375806">
                <a:tc>
                  <a:txBody>
                    <a:bodyPr/>
                    <a:lstStyle/>
                    <a:p>
                      <a:r>
                        <a:rPr lang="en-CA" sz="1400"/>
                        <a:t>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438439">
                <a:tc>
                  <a:txBody>
                    <a:bodyPr/>
                    <a:lstStyle/>
                    <a:p>
                      <a:r>
                        <a:rPr lang="en-CA" sz="1400"/>
                        <a:t>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</a:tbl>
          </a:graphicData>
        </a:graphic>
      </p:graphicFrame>
      <p:sp>
        <p:nvSpPr>
          <p:cNvPr id="41" name="Subtitle 3">
            <a:extLst>
              <a:ext uri="{FF2B5EF4-FFF2-40B4-BE49-F238E27FC236}">
                <a16:creationId xmlns:a16="http://schemas.microsoft.com/office/drawing/2014/main" id="{77A220F8-6CD4-4CC3-BA7A-A0BAE8AC7474}"/>
              </a:ext>
            </a:extLst>
          </p:cNvPr>
          <p:cNvSpPr txBox="1">
            <a:spLocks/>
          </p:cNvSpPr>
          <p:nvPr/>
        </p:nvSpPr>
        <p:spPr>
          <a:xfrm>
            <a:off x="468358" y="4890564"/>
            <a:ext cx="7567437" cy="278335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/>
              <a:t>Key Milestones</a:t>
            </a:r>
          </a:p>
        </p:txBody>
      </p:sp>
      <p:sp>
        <p:nvSpPr>
          <p:cNvPr id="43" name="Subtitle 3">
            <a:extLst>
              <a:ext uri="{FF2B5EF4-FFF2-40B4-BE49-F238E27FC236}">
                <a16:creationId xmlns:a16="http://schemas.microsoft.com/office/drawing/2014/main" id="{09A48BF0-718F-4378-BC2D-FADE2A01D63C}"/>
              </a:ext>
            </a:extLst>
          </p:cNvPr>
          <p:cNvSpPr txBox="1">
            <a:spLocks/>
          </p:cNvSpPr>
          <p:nvPr/>
        </p:nvSpPr>
        <p:spPr>
          <a:xfrm>
            <a:off x="8032667" y="4890564"/>
            <a:ext cx="3591306" cy="263560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>
                <a:latin typeface="Arial"/>
                <a:cs typeface="Arial"/>
              </a:rPr>
              <a:t>Change/Decision Requests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45" name="Subtitle 3">
            <a:extLst>
              <a:ext uri="{FF2B5EF4-FFF2-40B4-BE49-F238E27FC236}">
                <a16:creationId xmlns:a16="http://schemas.microsoft.com/office/drawing/2014/main" id="{116CF3D1-B151-4792-8F0A-3AA3E30F21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9279" y="3066293"/>
            <a:ext cx="2638497" cy="271425"/>
          </a:xfrm>
          <a:ln w="19050"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pPr algn="ctr"/>
            <a:r>
              <a:rPr lang="en-CA"/>
              <a:t>Project Financials</a:t>
            </a:r>
          </a:p>
        </p:txBody>
      </p:sp>
      <p:sp>
        <p:nvSpPr>
          <p:cNvPr id="47" name="Subtitle 3">
            <a:extLst>
              <a:ext uri="{FF2B5EF4-FFF2-40B4-BE49-F238E27FC236}">
                <a16:creationId xmlns:a16="http://schemas.microsoft.com/office/drawing/2014/main" id="{C310C1F8-5458-4C56-A05C-801EC5FA2432}"/>
              </a:ext>
            </a:extLst>
          </p:cNvPr>
          <p:cNvSpPr txBox="1">
            <a:spLocks/>
          </p:cNvSpPr>
          <p:nvPr/>
        </p:nvSpPr>
        <p:spPr>
          <a:xfrm>
            <a:off x="6010491" y="3294945"/>
            <a:ext cx="2191143" cy="270124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/>
              <a:t>Project Status</a:t>
            </a:r>
          </a:p>
        </p:txBody>
      </p:sp>
      <p:sp>
        <p:nvSpPr>
          <p:cNvPr id="49" name="Subtitle 3">
            <a:extLst>
              <a:ext uri="{FF2B5EF4-FFF2-40B4-BE49-F238E27FC236}">
                <a16:creationId xmlns:a16="http://schemas.microsoft.com/office/drawing/2014/main" id="{4F0EE19F-5F61-4CE0-913D-43E58FA0FD90}"/>
              </a:ext>
            </a:extLst>
          </p:cNvPr>
          <p:cNvSpPr txBox="1">
            <a:spLocks/>
          </p:cNvSpPr>
          <p:nvPr/>
        </p:nvSpPr>
        <p:spPr>
          <a:xfrm>
            <a:off x="3171994" y="3073432"/>
            <a:ext cx="2815963" cy="271425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/>
              <a:t>Effort Est. (Hrs.)</a:t>
            </a:r>
          </a:p>
        </p:txBody>
      </p:sp>
      <p:sp>
        <p:nvSpPr>
          <p:cNvPr id="51" name="Subtitle 3">
            <a:extLst>
              <a:ext uri="{FF2B5EF4-FFF2-40B4-BE49-F238E27FC236}">
                <a16:creationId xmlns:a16="http://schemas.microsoft.com/office/drawing/2014/main" id="{E03EFC06-C150-47F5-BAE3-5244710CC23E}"/>
              </a:ext>
            </a:extLst>
          </p:cNvPr>
          <p:cNvSpPr txBox="1">
            <a:spLocks/>
          </p:cNvSpPr>
          <p:nvPr/>
        </p:nvSpPr>
        <p:spPr>
          <a:xfrm>
            <a:off x="8206446" y="3287208"/>
            <a:ext cx="3501034" cy="243406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600">
                <a:latin typeface="Arial"/>
                <a:cs typeface="Arial"/>
              </a:rPr>
              <a:t>Major Risks</a:t>
            </a:r>
          </a:p>
        </p:txBody>
      </p:sp>
      <p:sp>
        <p:nvSpPr>
          <p:cNvPr id="53" name="Arrow: Up 52">
            <a:extLst>
              <a:ext uri="{FF2B5EF4-FFF2-40B4-BE49-F238E27FC236}">
                <a16:creationId xmlns:a16="http://schemas.microsoft.com/office/drawing/2014/main" id="{EBA84F96-3820-423B-BC25-0D46D61B603A}"/>
              </a:ext>
            </a:extLst>
          </p:cNvPr>
          <p:cNvSpPr/>
          <p:nvPr/>
        </p:nvSpPr>
        <p:spPr>
          <a:xfrm rot="5400000">
            <a:off x="7612967" y="4554297"/>
            <a:ext cx="108529" cy="206418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5" name="Arrow: Up 54">
            <a:extLst>
              <a:ext uri="{FF2B5EF4-FFF2-40B4-BE49-F238E27FC236}">
                <a16:creationId xmlns:a16="http://schemas.microsoft.com/office/drawing/2014/main" id="{FA027AE6-DD8E-4CAC-A4B2-FAD1AA2E4E37}"/>
              </a:ext>
            </a:extLst>
          </p:cNvPr>
          <p:cNvSpPr/>
          <p:nvPr/>
        </p:nvSpPr>
        <p:spPr>
          <a:xfrm rot="5400000">
            <a:off x="7608431" y="3925883"/>
            <a:ext cx="108529" cy="206418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7" name="Arrow: Up 56">
            <a:extLst>
              <a:ext uri="{FF2B5EF4-FFF2-40B4-BE49-F238E27FC236}">
                <a16:creationId xmlns:a16="http://schemas.microsoft.com/office/drawing/2014/main" id="{5B3CD757-E88D-4640-8AFB-8DDD5D35E8E8}"/>
              </a:ext>
            </a:extLst>
          </p:cNvPr>
          <p:cNvSpPr/>
          <p:nvPr/>
        </p:nvSpPr>
        <p:spPr>
          <a:xfrm rot="5400000">
            <a:off x="7617503" y="3652981"/>
            <a:ext cx="108529" cy="206418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9" name="Arrow: Up 58">
            <a:extLst>
              <a:ext uri="{FF2B5EF4-FFF2-40B4-BE49-F238E27FC236}">
                <a16:creationId xmlns:a16="http://schemas.microsoft.com/office/drawing/2014/main" id="{F3E88F64-4599-45A6-B1C6-8D6DA7A7F0CE}"/>
              </a:ext>
            </a:extLst>
          </p:cNvPr>
          <p:cNvSpPr/>
          <p:nvPr/>
        </p:nvSpPr>
        <p:spPr>
          <a:xfrm rot="5400000">
            <a:off x="7617503" y="4208586"/>
            <a:ext cx="108529" cy="206418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5492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53472C-7629-40AA-A05E-8E76F1E39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59286" y="6496740"/>
            <a:ext cx="2743200" cy="365125"/>
          </a:xfrm>
        </p:spPr>
        <p:txBody>
          <a:bodyPr/>
          <a:lstStyle/>
          <a:p>
            <a:fld id="{D36CDABE-310D-304E-9F79-5BB7E48DB457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C0DA4B3E-AC7E-46F3-AD39-DEC211884742}"/>
              </a:ext>
            </a:extLst>
          </p:cNvPr>
          <p:cNvSpPr txBox="1">
            <a:spLocks/>
          </p:cNvSpPr>
          <p:nvPr/>
        </p:nvSpPr>
        <p:spPr>
          <a:xfrm>
            <a:off x="466703" y="1121198"/>
            <a:ext cx="5453628" cy="460926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200">
                <a:latin typeface="Arial"/>
                <a:cs typeface="Arial"/>
              </a:rPr>
              <a:t>Project No. and Title: </a:t>
            </a:r>
            <a:r>
              <a:rPr lang="en-CA" sz="1200">
                <a:solidFill>
                  <a:schemeClr val="tx1"/>
                </a:solidFill>
                <a:latin typeface="Arial"/>
                <a:cs typeface="Arial"/>
              </a:rPr>
              <a:t>PR00780 PetNurse New Model (Consumer) 2021 – Phase 1</a:t>
            </a:r>
          </a:p>
          <a:p>
            <a:pPr algn="l"/>
            <a:r>
              <a:rPr lang="en-CA" sz="1200">
                <a:latin typeface="Arial"/>
                <a:cs typeface="Arial"/>
              </a:rPr>
              <a:t>Project Sponsor: </a:t>
            </a:r>
            <a:r>
              <a:rPr lang="en-CA" sz="1200">
                <a:solidFill>
                  <a:schemeClr val="tx1"/>
                </a:solidFill>
                <a:latin typeface="Arial"/>
                <a:cs typeface="Arial"/>
              </a:rPr>
              <a:t>Dr. David Goodnight</a:t>
            </a:r>
          </a:p>
          <a:p>
            <a:pPr algn="l"/>
            <a:r>
              <a:rPr lang="en-CA" sz="1200">
                <a:latin typeface="Arial"/>
                <a:cs typeface="Arial"/>
              </a:rPr>
              <a:t>Financial Category:</a:t>
            </a:r>
            <a:r>
              <a:rPr lang="en-CA" sz="1200">
                <a:solidFill>
                  <a:schemeClr val="tx1"/>
                </a:solidFill>
                <a:latin typeface="Arial"/>
                <a:cs typeface="Arial"/>
              </a:rPr>
              <a:t> CAPEX</a:t>
            </a:r>
            <a:endParaRPr lang="en-CA">
              <a:solidFill>
                <a:schemeClr val="tx1"/>
              </a:solidFill>
            </a:endParaRP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79F6D22F-8782-4636-AEFB-078979A21335}"/>
              </a:ext>
            </a:extLst>
          </p:cNvPr>
          <p:cNvSpPr txBox="1">
            <a:spLocks/>
          </p:cNvSpPr>
          <p:nvPr/>
        </p:nvSpPr>
        <p:spPr>
          <a:xfrm>
            <a:off x="460222" y="1558354"/>
            <a:ext cx="5453627" cy="1456304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200" dirty="0">
                <a:latin typeface="Arial"/>
                <a:cs typeface="Arial"/>
              </a:rPr>
              <a:t>Current Status:</a:t>
            </a:r>
          </a:p>
          <a:p>
            <a:pPr algn="l"/>
            <a:r>
              <a:rPr lang="en-CA" sz="1200" dirty="0">
                <a:solidFill>
                  <a:schemeClr val="tx1"/>
                </a:solidFill>
                <a:latin typeface="Arial"/>
                <a:cs typeface="Arial"/>
              </a:rPr>
              <a:t>Project </a:t>
            </a:r>
            <a:r>
              <a:rPr lang="en-CA" sz="1200" dirty="0">
                <a:solidFill>
                  <a:schemeClr val="tx1"/>
                </a:solidFill>
                <a:highlight>
                  <a:srgbClr val="FF0000"/>
                </a:highlight>
                <a:latin typeface="Arial"/>
                <a:cs typeface="Arial"/>
              </a:rPr>
              <a:t>Late</a:t>
            </a:r>
            <a:endParaRPr lang="en-CA" sz="1200" dirty="0">
              <a:solidFill>
                <a:schemeClr val="tx1"/>
              </a:solidFill>
              <a:highlight>
                <a:srgbClr val="FFFF00"/>
              </a:highlight>
              <a:latin typeface="Arial"/>
              <a:cs typeface="Arial"/>
            </a:endParaRPr>
          </a:p>
          <a:p>
            <a:pPr marL="171450" indent="-171450" algn="l">
              <a:buFont typeface="Arial,Sans-Serif"/>
              <a:buChar char="•"/>
            </a:pPr>
            <a:r>
              <a:rPr lang="en-CA" sz="1200" b="0" dirty="0">
                <a:solidFill>
                  <a:schemeClr val="tx1"/>
                </a:solidFill>
                <a:latin typeface="Arial"/>
                <a:cs typeface="Arial"/>
              </a:rPr>
              <a:t>UAT is in progress</a:t>
            </a:r>
          </a:p>
          <a:p>
            <a:pPr marL="171450" indent="-171450" algn="l">
              <a:buFont typeface="Arial,Sans-Serif"/>
              <a:buChar char="•"/>
            </a:pPr>
            <a:r>
              <a:rPr lang="en-CA" sz="1200" b="0" dirty="0">
                <a:solidFill>
                  <a:schemeClr val="tx1"/>
                </a:solidFill>
                <a:latin typeface="Arial"/>
                <a:cs typeface="Arial"/>
              </a:rPr>
              <a:t>Rework and bug fixing are also in progress</a:t>
            </a:r>
          </a:p>
          <a:p>
            <a:pPr marL="171450" indent="-171450" algn="l">
              <a:buFont typeface="Arial,Sans-Serif"/>
              <a:buChar char="•"/>
            </a:pPr>
            <a:r>
              <a:rPr lang="en-CA" sz="1200" b="0" dirty="0">
                <a:solidFill>
                  <a:schemeClr val="tx1"/>
                </a:solidFill>
                <a:latin typeface="Arial"/>
                <a:cs typeface="Arial"/>
              </a:rPr>
              <a:t>QA retesting is also in progress</a:t>
            </a:r>
          </a:p>
          <a:p>
            <a:pPr marL="628650" lvl="1" indent="-171450">
              <a:buFont typeface="Arial,Sans-Serif"/>
              <a:buChar char="•"/>
            </a:pPr>
            <a:r>
              <a:rPr lang="en-CA" sz="1000" dirty="0">
                <a:latin typeface="Arial"/>
                <a:cs typeface="Arial"/>
              </a:rPr>
              <a:t>155 tickets raised: 122 closed, 33 open (this includes 5 major issues)</a:t>
            </a:r>
          </a:p>
          <a:p>
            <a:pPr marL="171450" indent="-171450" algn="l">
              <a:buFont typeface="Arial,Sans-Serif"/>
              <a:buChar char="•"/>
            </a:pPr>
            <a:r>
              <a:rPr lang="en-CA" sz="1200" b="0" dirty="0">
                <a:solidFill>
                  <a:schemeClr val="tx1"/>
                </a:solidFill>
                <a:latin typeface="Arial"/>
                <a:cs typeface="Arial"/>
              </a:rPr>
              <a:t>End to End test with </a:t>
            </a:r>
            <a:r>
              <a:rPr lang="en-CA" sz="1200" b="0" dirty="0" err="1">
                <a:solidFill>
                  <a:schemeClr val="tx1"/>
                </a:solidFill>
                <a:latin typeface="Arial"/>
                <a:cs typeface="Arial"/>
              </a:rPr>
              <a:t>VetConnections</a:t>
            </a:r>
            <a:r>
              <a:rPr lang="en-CA" sz="1200" b="0" dirty="0">
                <a:solidFill>
                  <a:schemeClr val="tx1"/>
                </a:solidFill>
                <a:latin typeface="Arial"/>
                <a:cs typeface="Arial"/>
              </a:rPr>
              <a:t> done, but a critical error was encountered, to be fixed by LL dev </a:t>
            </a:r>
          </a:p>
          <a:p>
            <a:pPr marL="171450" indent="-171450" algn="l">
              <a:buFont typeface="Arial,Sans-Serif"/>
              <a:buChar char="•"/>
            </a:pPr>
            <a:r>
              <a:rPr lang="en-CA" sz="1200" b="0" dirty="0">
                <a:solidFill>
                  <a:schemeClr val="tx1"/>
                </a:solidFill>
                <a:latin typeface="Arial"/>
                <a:cs typeface="Arial"/>
              </a:rPr>
              <a:t>Deployment plan has been developed, review is in process</a:t>
            </a:r>
          </a:p>
          <a:p>
            <a:pPr marL="171450" indent="-171450" algn="l">
              <a:buFont typeface="Arial,Sans-Serif"/>
              <a:buChar char="•"/>
            </a:pPr>
            <a:r>
              <a:rPr lang="en-CA" sz="1200" b="0" dirty="0">
                <a:solidFill>
                  <a:schemeClr val="tx1"/>
                </a:solidFill>
                <a:latin typeface="Arial"/>
                <a:cs typeface="Arial"/>
              </a:rPr>
              <a:t>Planned marketing tasks for this Phase completed (Social media account, GMB and UTM creation)</a:t>
            </a:r>
            <a:endParaRPr lang="en-CA" sz="1200" b="0" dirty="0">
              <a:solidFill>
                <a:schemeClr val="tx1"/>
              </a:solidFill>
            </a:endParaRPr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EDDFF2ED-39DA-4C80-AE9E-71BFEAB514A8}"/>
              </a:ext>
            </a:extLst>
          </p:cNvPr>
          <p:cNvSpPr txBox="1">
            <a:spLocks/>
          </p:cNvSpPr>
          <p:nvPr/>
        </p:nvSpPr>
        <p:spPr>
          <a:xfrm>
            <a:off x="5984898" y="1114503"/>
            <a:ext cx="5724217" cy="1231138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200">
                <a:latin typeface="Arial"/>
                <a:cs typeface="Arial"/>
              </a:rPr>
              <a:t>Project Scope: </a:t>
            </a:r>
          </a:p>
          <a:p>
            <a:pPr marL="171450" indent="-171450" algn="l">
              <a:buFont typeface="Arial"/>
              <a:buChar char="•"/>
            </a:pPr>
            <a:r>
              <a:rPr lang="en-US" sz="1200" b="0">
                <a:solidFill>
                  <a:schemeClr val="tx1"/>
                </a:solidFill>
                <a:latin typeface="Arial"/>
                <a:cs typeface="Arial"/>
              </a:rPr>
              <a:t>Host the </a:t>
            </a:r>
            <a:r>
              <a:rPr lang="en-US" sz="1200" b="0" err="1">
                <a:solidFill>
                  <a:schemeClr val="tx1"/>
                </a:solidFill>
                <a:latin typeface="Arial"/>
                <a:cs typeface="Arial"/>
              </a:rPr>
              <a:t>PetNurse</a:t>
            </a:r>
            <a:r>
              <a:rPr lang="en-US" sz="1200" b="0">
                <a:solidFill>
                  <a:schemeClr val="tx1"/>
                </a:solidFill>
                <a:latin typeface="Arial"/>
                <a:cs typeface="Arial"/>
              </a:rPr>
              <a:t> smart icon on the veterinary website.</a:t>
            </a:r>
          </a:p>
          <a:p>
            <a:pPr marL="171450" indent="-171450" algn="l">
              <a:buFont typeface="Arial"/>
              <a:buChar char="•"/>
            </a:pPr>
            <a:r>
              <a:rPr lang="en-US" sz="1200" b="0">
                <a:solidFill>
                  <a:schemeClr val="tx1"/>
                </a:solidFill>
                <a:latin typeface="Arial"/>
                <a:cs typeface="Arial"/>
              </a:rPr>
              <a:t>Add the Smart Icon to the output of Pet Health Checker as a way for clients to speak to a live person.</a:t>
            </a:r>
          </a:p>
          <a:p>
            <a:pPr marL="171450" indent="-171450" algn="l">
              <a:buFont typeface="Arial"/>
              <a:buChar char="•"/>
            </a:pPr>
            <a:r>
              <a:rPr lang="en-US" sz="1200" b="0">
                <a:solidFill>
                  <a:schemeClr val="tx1"/>
                </a:solidFill>
                <a:latin typeface="Arial"/>
                <a:cs typeface="Arial"/>
              </a:rPr>
              <a:t>The </a:t>
            </a:r>
            <a:r>
              <a:rPr lang="en-US" sz="1200" b="0" err="1">
                <a:solidFill>
                  <a:schemeClr val="tx1"/>
                </a:solidFill>
                <a:latin typeface="Arial"/>
                <a:cs typeface="Arial"/>
              </a:rPr>
              <a:t>PetNurse</a:t>
            </a:r>
            <a:r>
              <a:rPr lang="en-US" sz="1200" b="0">
                <a:solidFill>
                  <a:schemeClr val="tx1"/>
                </a:solidFill>
                <a:latin typeface="Arial"/>
                <a:cs typeface="Arial"/>
              </a:rPr>
              <a:t> website to include Educational and marketing content, eCommerce capability to accept payments from pet owners and other features</a:t>
            </a:r>
          </a:p>
        </p:txBody>
      </p:sp>
      <p:sp>
        <p:nvSpPr>
          <p:cNvPr id="23" name="Title 2">
            <a:extLst>
              <a:ext uri="{FF2B5EF4-FFF2-40B4-BE49-F238E27FC236}">
                <a16:creationId xmlns:a16="http://schemas.microsoft.com/office/drawing/2014/main" id="{BCBC18FF-1274-4A65-859B-060EF9F4A527}"/>
              </a:ext>
            </a:extLst>
          </p:cNvPr>
          <p:cNvSpPr txBox="1">
            <a:spLocks/>
          </p:cNvSpPr>
          <p:nvPr/>
        </p:nvSpPr>
        <p:spPr>
          <a:xfrm>
            <a:off x="5993758" y="2351598"/>
            <a:ext cx="5715354" cy="87581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600" dirty="0">
                <a:latin typeface="Arial"/>
                <a:cs typeface="Arial"/>
              </a:rPr>
              <a:t>Next Steps:</a:t>
            </a:r>
          </a:p>
          <a:p>
            <a:pPr marL="171450" indent="-171450" algn="l">
              <a:lnSpc>
                <a:spcPct val="110000"/>
              </a:lnSpc>
              <a:buFont typeface="Arial,Sans-Serif"/>
              <a:buChar char="•"/>
            </a:pPr>
            <a:r>
              <a:rPr lang="en-CA" sz="1400" b="0" dirty="0">
                <a:solidFill>
                  <a:schemeClr val="tx1"/>
                </a:solidFill>
                <a:latin typeface="Arial"/>
                <a:cs typeface="Arial"/>
              </a:rPr>
              <a:t>QA testing sign-off – Mandeep (Late)</a:t>
            </a:r>
            <a:endParaRPr lang="en-CA" dirty="0">
              <a:solidFill>
                <a:schemeClr val="tx1"/>
              </a:solidFill>
            </a:endParaRPr>
          </a:p>
          <a:p>
            <a:pPr marL="171450" indent="-171450" algn="l">
              <a:lnSpc>
                <a:spcPct val="110000"/>
              </a:lnSpc>
              <a:buFont typeface="Arial,Sans-Serif"/>
              <a:buChar char="•"/>
            </a:pPr>
            <a:r>
              <a:rPr lang="en-CA" sz="1400" b="0" dirty="0">
                <a:solidFill>
                  <a:schemeClr val="tx1"/>
                </a:solidFill>
                <a:latin typeface="Arial"/>
                <a:cs typeface="Arial"/>
              </a:rPr>
              <a:t>Develop Phase 2 SDD – Dustin </a:t>
            </a:r>
          </a:p>
          <a:p>
            <a:pPr marL="171450" indent="-171450" algn="l">
              <a:lnSpc>
                <a:spcPct val="110000"/>
              </a:lnSpc>
              <a:buFont typeface="Arial,Sans-Serif"/>
              <a:buChar char="•"/>
            </a:pPr>
            <a:r>
              <a:rPr lang="en-CA" sz="1400" b="0" dirty="0">
                <a:solidFill>
                  <a:schemeClr val="tx1"/>
                </a:solidFill>
                <a:latin typeface="Arial"/>
                <a:cs typeface="Arial"/>
              </a:rPr>
              <a:t>UAT sign-off – David, Mark, Erick</a:t>
            </a:r>
          </a:p>
          <a:p>
            <a:pPr marL="171450" indent="-171450" algn="l">
              <a:lnSpc>
                <a:spcPct val="110000"/>
              </a:lnSpc>
              <a:buFont typeface="Arial,Sans-Serif"/>
              <a:buChar char="•"/>
            </a:pPr>
            <a:r>
              <a:rPr lang="en-CA" sz="1400" b="0" dirty="0">
                <a:solidFill>
                  <a:schemeClr val="tx1"/>
                </a:solidFill>
                <a:latin typeface="Arial"/>
                <a:cs typeface="Arial"/>
              </a:rPr>
              <a:t>Deploy Phase 1 to production – Dustin</a:t>
            </a:r>
            <a:endParaRPr lang="en-CA" sz="1400" b="0" dirty="0">
              <a:solidFill>
                <a:schemeClr val="tx1"/>
              </a:solidFill>
            </a:endParaRPr>
          </a:p>
          <a:p>
            <a:pPr algn="l"/>
            <a:endParaRPr lang="en-CA" sz="1200" b="0">
              <a:solidFill>
                <a:schemeClr val="tx1"/>
              </a:solidFill>
            </a:endParaRPr>
          </a:p>
          <a:p>
            <a:pPr algn="l"/>
            <a:endParaRPr lang="en-CA" sz="100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DB826703-A18B-4C73-A4FD-DC57DEC81C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046923"/>
              </p:ext>
            </p:extLst>
          </p:nvPr>
        </p:nvGraphicFramePr>
        <p:xfrm>
          <a:off x="464035" y="3348142"/>
          <a:ext cx="2638495" cy="1200150"/>
        </p:xfrm>
        <a:graphic>
          <a:graphicData uri="http://schemas.openxmlformats.org/drawingml/2006/table">
            <a:tbl>
              <a:tblPr/>
              <a:tblGrid>
                <a:gridCol w="1622502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1015993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Budget +/- 50%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100" b="0" i="0" u="none" strike="noStrike" noProof="0" dirty="0">
                          <a:latin typeface="Calibri"/>
                        </a:rPr>
                        <a:t>$67,682.00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CA" sz="1200" b="1" dirty="0"/>
                        <a:t>Actuals to 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100" b="0" dirty="0"/>
                        <a:t>$111,720.55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Estimate to Complete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CA" sz="1100" b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Variance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100" b="1" dirty="0">
                          <a:solidFill>
                            <a:srgbClr val="FF0000"/>
                          </a:solidFill>
                        </a:rPr>
                        <a:t>-$44,038.55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83BB7539-4FD7-482D-B2B6-C6597B5361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677345"/>
              </p:ext>
            </p:extLst>
          </p:nvPr>
        </p:nvGraphicFramePr>
        <p:xfrm>
          <a:off x="3172936" y="3355280"/>
          <a:ext cx="2726776" cy="1219200"/>
        </p:xfrm>
        <a:graphic>
          <a:graphicData uri="http://schemas.openxmlformats.org/drawingml/2006/table">
            <a:tbl>
              <a:tblPr/>
              <a:tblGrid>
                <a:gridCol w="1969718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757058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Baseline Estimate</a:t>
                      </a:r>
                    </a:p>
                  </a:txBody>
                  <a:tcPr marL="75570" marR="755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100" b="1" dirty="0"/>
                        <a:t>1183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Actual Hours Used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b="1" dirty="0"/>
                        <a:t>2064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Estimate to Complete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CA" sz="1100" b="1"/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Variance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b="1" dirty="0">
                          <a:solidFill>
                            <a:srgbClr val="FF0000"/>
                          </a:solidFill>
                        </a:rPr>
                        <a:t>-881</a:t>
                      </a:r>
                      <a:endParaRPr lang="en-US" dirty="0"/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231FBC6B-6087-4EC9-AF98-EFE79F35F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768337"/>
              </p:ext>
            </p:extLst>
          </p:nvPr>
        </p:nvGraphicFramePr>
        <p:xfrm>
          <a:off x="5991827" y="3517586"/>
          <a:ext cx="2208590" cy="1219200"/>
        </p:xfrm>
        <a:graphic>
          <a:graphicData uri="http://schemas.openxmlformats.org/drawingml/2006/table">
            <a:tbl>
              <a:tblPr/>
              <a:tblGrid>
                <a:gridCol w="1406468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802122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CA" sz="1200" b="1"/>
                        <a:t>Budget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86624">
                <a:tc>
                  <a:txBody>
                    <a:bodyPr/>
                    <a:lstStyle/>
                    <a:p>
                      <a:r>
                        <a:rPr lang="en-CA" sz="1200" b="1"/>
                        <a:t>Schedule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286624">
                <a:tc>
                  <a:txBody>
                    <a:bodyPr/>
                    <a:lstStyle/>
                    <a:p>
                      <a:r>
                        <a:rPr lang="en-CA" sz="1200" b="1"/>
                        <a:t>Scope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286624">
                <a:tc>
                  <a:txBody>
                    <a:bodyPr/>
                    <a:lstStyle/>
                    <a:p>
                      <a:r>
                        <a:rPr lang="en-CA" sz="1200" b="1"/>
                        <a:t>Overall 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EAD5698D-8361-4C16-A6F2-29C1311289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258113"/>
              </p:ext>
            </p:extLst>
          </p:nvPr>
        </p:nvGraphicFramePr>
        <p:xfrm>
          <a:off x="8194649" y="3480881"/>
          <a:ext cx="3528331" cy="1338891"/>
        </p:xfrm>
        <a:graphic>
          <a:graphicData uri="http://schemas.openxmlformats.org/drawingml/2006/table">
            <a:tbl>
              <a:tblPr/>
              <a:tblGrid>
                <a:gridCol w="466237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3062094">
                  <a:extLst>
                    <a:ext uri="{9D8B030D-6E8A-4147-A177-3AD203B41FA5}">
                      <a16:colId xmlns:a16="http://schemas.microsoft.com/office/drawing/2014/main" val="573195856"/>
                    </a:ext>
                  </a:extLst>
                </a:gridCol>
              </a:tblGrid>
              <a:tr h="381453">
                <a:tc>
                  <a:txBody>
                    <a:bodyPr/>
                    <a:lstStyle/>
                    <a:p>
                      <a:r>
                        <a:rPr lang="en-CA" sz="1400"/>
                        <a:t>1.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kern="1200" noProof="0">
                          <a:solidFill>
                            <a:schemeClr val="tx1"/>
                          </a:solidFill>
                          <a:latin typeface="Calibri"/>
                        </a:rPr>
                        <a:t>Data security when sending call details to a referring hospital – Vet Connection to Hospitals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530718">
                <a:tc>
                  <a:txBody>
                    <a:bodyPr/>
                    <a:lstStyle/>
                    <a:p>
                      <a:r>
                        <a:rPr lang="en-CA" sz="1400"/>
                        <a:t>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1100" b="0" i="0" u="none" strike="noStrike" kern="1200" noProof="0"/>
                        <a:t>Constraint in development resource availability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381453">
                <a:tc>
                  <a:txBody>
                    <a:bodyPr/>
                    <a:lstStyle/>
                    <a:p>
                      <a:r>
                        <a:rPr lang="en-CA" sz="1400"/>
                        <a:t>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100"/>
                        <a:t>Redesign leading to significant rework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26BE9F4D-C418-4A3A-ACA8-A896A4971D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750945"/>
              </p:ext>
            </p:extLst>
          </p:nvPr>
        </p:nvGraphicFramePr>
        <p:xfrm>
          <a:off x="462776" y="5118611"/>
          <a:ext cx="3781251" cy="1447800"/>
        </p:xfrm>
        <a:graphic>
          <a:graphicData uri="http://schemas.openxmlformats.org/drawingml/2006/table">
            <a:tbl>
              <a:tblPr/>
              <a:tblGrid>
                <a:gridCol w="1722074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1051914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  <a:gridCol w="1007263">
                  <a:extLst>
                    <a:ext uri="{9D8B030D-6E8A-4147-A177-3AD203B41FA5}">
                      <a16:colId xmlns:a16="http://schemas.microsoft.com/office/drawing/2014/main" val="2753391537"/>
                    </a:ext>
                  </a:extLst>
                </a:gridCol>
              </a:tblGrid>
              <a:tr h="215672">
                <a:tc>
                  <a:txBody>
                    <a:bodyPr/>
                    <a:lstStyle/>
                    <a:p>
                      <a:r>
                        <a:rPr lang="en-CA" sz="1400" b="1"/>
                        <a:t>Milestone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/>
                        <a:t>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/>
                        <a:t>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177611">
                <a:tc>
                  <a:txBody>
                    <a:bodyPr/>
                    <a:lstStyle/>
                    <a:p>
                      <a:r>
                        <a:rPr lang="en-US" sz="900"/>
                        <a:t>Kick-off </a:t>
                      </a:r>
                      <a:endParaRPr lang="en-CA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April 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Completed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190297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Detailed Project Schedule Draft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900"/>
                        <a:t>April 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/>
                        <a:t>Completed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202984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Phase 1 BRD &amp; Design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May 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/>
                        <a:t>Completed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  <a:tr h="16492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Complete </a:t>
                      </a:r>
                      <a:r>
                        <a:rPr lang="en-US" sz="900"/>
                        <a:t>Phase 1 Development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August 25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highlight>
                            <a:srgbClr val="FF0000"/>
                          </a:highlight>
                          <a:latin typeface="Calibri"/>
                        </a:rPr>
                        <a:t>Completed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1152880"/>
                  </a:ext>
                </a:extLst>
              </a:tr>
              <a:tr h="16492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Complete </a:t>
                      </a:r>
                      <a:r>
                        <a:rPr lang="en-US" sz="900"/>
                        <a:t>Phase 1 QA Testing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900"/>
                        <a:t>September 16</a:t>
                      </a:r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highlight>
                            <a:srgbClr val="FF0000"/>
                          </a:highlight>
                          <a:latin typeface="Calibri"/>
                        </a:rPr>
                        <a:t>Ongoing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5233719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258EA61F-2D54-4C5B-ACF4-167822186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442053"/>
              </p:ext>
            </p:extLst>
          </p:nvPr>
        </p:nvGraphicFramePr>
        <p:xfrm>
          <a:off x="4244309" y="5126932"/>
          <a:ext cx="3786153" cy="1452024"/>
        </p:xfrm>
        <a:graphic>
          <a:graphicData uri="http://schemas.openxmlformats.org/drawingml/2006/table">
            <a:tbl>
              <a:tblPr/>
              <a:tblGrid>
                <a:gridCol w="1322942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1398494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  <a:gridCol w="1064717">
                  <a:extLst>
                    <a:ext uri="{9D8B030D-6E8A-4147-A177-3AD203B41FA5}">
                      <a16:colId xmlns:a16="http://schemas.microsoft.com/office/drawing/2014/main" val="2753391537"/>
                    </a:ext>
                  </a:extLst>
                </a:gridCol>
              </a:tblGrid>
              <a:tr h="319490">
                <a:tc>
                  <a:txBody>
                    <a:bodyPr/>
                    <a:lstStyle/>
                    <a:p>
                      <a:r>
                        <a:rPr lang="en-CA" sz="1400" b="1" dirty="0"/>
                        <a:t>Milestone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 dirty="0"/>
                        <a:t>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 dirty="0"/>
                        <a:t>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34292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 dirty="0">
                          <a:latin typeface="Calibri"/>
                        </a:rPr>
                        <a:t>Complete UAT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 dirty="0"/>
                        <a:t>September 23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 dirty="0">
                          <a:highlight>
                            <a:srgbClr val="FF0000"/>
                          </a:highlight>
                          <a:latin typeface="Calibri"/>
                        </a:rPr>
                        <a:t>Ongoing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29819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 dirty="0">
                          <a:latin typeface="Calibri"/>
                        </a:rPr>
                        <a:t>Marketing Tasks</a:t>
                      </a:r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 dirty="0"/>
                        <a:t>September 29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 dirty="0">
                          <a:highlight>
                            <a:srgbClr val="FF0000"/>
                          </a:highlight>
                        </a:rPr>
                        <a:t>Completed</a:t>
                      </a:r>
                      <a:endParaRPr lang="en-US" dirty="0">
                        <a:highlight>
                          <a:srgbClr val="FF00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23429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 dirty="0">
                          <a:latin typeface="Calibri"/>
                        </a:rPr>
                        <a:t>Complete </a:t>
                      </a:r>
                      <a:r>
                        <a:rPr lang="en-US" sz="900" dirty="0"/>
                        <a:t>Deployment</a:t>
                      </a:r>
                      <a:endParaRPr lang="en-CA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 dirty="0"/>
                        <a:t>October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 dirty="0">
                          <a:highlight>
                            <a:srgbClr val="FF0000"/>
                          </a:highlight>
                          <a:latin typeface="Calibri"/>
                        </a:rPr>
                        <a:t>Ongoing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  <a:tr h="36208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 dirty="0">
                          <a:latin typeface="Calibri"/>
                        </a:rPr>
                        <a:t>Complete </a:t>
                      </a:r>
                      <a:r>
                        <a:rPr lang="en-US" sz="900" dirty="0"/>
                        <a:t>Phase 2 Planning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 dirty="0"/>
                        <a:t>December 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 dirty="0">
                          <a:highlight>
                            <a:srgbClr val="FFFF00"/>
                          </a:highlight>
                        </a:rPr>
                        <a:t>Ongoing</a:t>
                      </a:r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4202227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5BAE5EDE-386A-4156-AE34-928F3BEDCE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716720"/>
              </p:ext>
            </p:extLst>
          </p:nvPr>
        </p:nvGraphicFramePr>
        <p:xfrm>
          <a:off x="8071555" y="5245638"/>
          <a:ext cx="3613936" cy="1351287"/>
        </p:xfrm>
        <a:graphic>
          <a:graphicData uri="http://schemas.openxmlformats.org/drawingml/2006/table">
            <a:tbl>
              <a:tblPr/>
              <a:tblGrid>
                <a:gridCol w="386579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3227357">
                  <a:extLst>
                    <a:ext uri="{9D8B030D-6E8A-4147-A177-3AD203B41FA5}">
                      <a16:colId xmlns:a16="http://schemas.microsoft.com/office/drawing/2014/main" val="573195856"/>
                    </a:ext>
                  </a:extLst>
                </a:gridCol>
              </a:tblGrid>
              <a:tr h="580571">
                <a:tc>
                  <a:txBody>
                    <a:bodyPr/>
                    <a:lstStyle/>
                    <a:p>
                      <a:r>
                        <a:rPr lang="en-CA" sz="1400"/>
                        <a:t>1.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353785">
                <a:tc>
                  <a:txBody>
                    <a:bodyPr/>
                    <a:lstStyle/>
                    <a:p>
                      <a:r>
                        <a:rPr lang="en-CA" sz="1400"/>
                        <a:t>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CA" sz="1100" b="0" i="0" u="none" strike="noStrike" noProof="0"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416931">
                <a:tc>
                  <a:txBody>
                    <a:bodyPr/>
                    <a:lstStyle/>
                    <a:p>
                      <a:r>
                        <a:rPr lang="en-CA" sz="1400"/>
                        <a:t>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</a:tbl>
          </a:graphicData>
        </a:graphic>
      </p:graphicFrame>
      <p:sp>
        <p:nvSpPr>
          <p:cNvPr id="41" name="Subtitle 3">
            <a:extLst>
              <a:ext uri="{FF2B5EF4-FFF2-40B4-BE49-F238E27FC236}">
                <a16:creationId xmlns:a16="http://schemas.microsoft.com/office/drawing/2014/main" id="{77A220F8-6CD4-4CC3-BA7A-A0BAE8AC7474}"/>
              </a:ext>
            </a:extLst>
          </p:cNvPr>
          <p:cNvSpPr txBox="1">
            <a:spLocks/>
          </p:cNvSpPr>
          <p:nvPr/>
        </p:nvSpPr>
        <p:spPr>
          <a:xfrm>
            <a:off x="468358" y="4846174"/>
            <a:ext cx="7567437" cy="278335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/>
              <a:t>Key Milestones</a:t>
            </a:r>
          </a:p>
        </p:txBody>
      </p:sp>
      <p:sp>
        <p:nvSpPr>
          <p:cNvPr id="43" name="Subtitle 3">
            <a:extLst>
              <a:ext uri="{FF2B5EF4-FFF2-40B4-BE49-F238E27FC236}">
                <a16:creationId xmlns:a16="http://schemas.microsoft.com/office/drawing/2014/main" id="{09A48BF0-718F-4378-BC2D-FADE2A01D63C}"/>
              </a:ext>
            </a:extLst>
          </p:cNvPr>
          <p:cNvSpPr txBox="1">
            <a:spLocks/>
          </p:cNvSpPr>
          <p:nvPr/>
        </p:nvSpPr>
        <p:spPr>
          <a:xfrm>
            <a:off x="8070297" y="4996986"/>
            <a:ext cx="3613936" cy="249104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>
                <a:latin typeface="Arial"/>
                <a:cs typeface="Arial"/>
              </a:rPr>
              <a:t>Change/Decision Requests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45" name="Subtitle 3">
            <a:extLst>
              <a:ext uri="{FF2B5EF4-FFF2-40B4-BE49-F238E27FC236}">
                <a16:creationId xmlns:a16="http://schemas.microsoft.com/office/drawing/2014/main" id="{116CF3D1-B151-4792-8F0A-3AA3E30F21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9279" y="3066293"/>
            <a:ext cx="2638497" cy="271425"/>
          </a:xfrm>
          <a:ln w="19050"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pPr algn="ctr"/>
            <a:r>
              <a:rPr lang="en-CA"/>
              <a:t>Project Financials</a:t>
            </a:r>
          </a:p>
        </p:txBody>
      </p:sp>
      <p:sp>
        <p:nvSpPr>
          <p:cNvPr id="47" name="Subtitle 3">
            <a:extLst>
              <a:ext uri="{FF2B5EF4-FFF2-40B4-BE49-F238E27FC236}">
                <a16:creationId xmlns:a16="http://schemas.microsoft.com/office/drawing/2014/main" id="{C310C1F8-5458-4C56-A05C-801EC5FA2432}"/>
              </a:ext>
            </a:extLst>
          </p:cNvPr>
          <p:cNvSpPr txBox="1">
            <a:spLocks/>
          </p:cNvSpPr>
          <p:nvPr/>
        </p:nvSpPr>
        <p:spPr>
          <a:xfrm>
            <a:off x="5992770" y="3241782"/>
            <a:ext cx="2198564" cy="278984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/>
              <a:t>Project Status</a:t>
            </a:r>
          </a:p>
        </p:txBody>
      </p:sp>
      <p:sp>
        <p:nvSpPr>
          <p:cNvPr id="49" name="Subtitle 3">
            <a:extLst>
              <a:ext uri="{FF2B5EF4-FFF2-40B4-BE49-F238E27FC236}">
                <a16:creationId xmlns:a16="http://schemas.microsoft.com/office/drawing/2014/main" id="{4F0EE19F-5F61-4CE0-913D-43E58FA0FD90}"/>
              </a:ext>
            </a:extLst>
          </p:cNvPr>
          <p:cNvSpPr txBox="1">
            <a:spLocks/>
          </p:cNvSpPr>
          <p:nvPr/>
        </p:nvSpPr>
        <p:spPr>
          <a:xfrm>
            <a:off x="3171994" y="3073432"/>
            <a:ext cx="2726776" cy="289145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/>
              <a:t>Effort Est. (Hrs.)</a:t>
            </a:r>
          </a:p>
        </p:txBody>
      </p:sp>
      <p:sp>
        <p:nvSpPr>
          <p:cNvPr id="51" name="Subtitle 3">
            <a:extLst>
              <a:ext uri="{FF2B5EF4-FFF2-40B4-BE49-F238E27FC236}">
                <a16:creationId xmlns:a16="http://schemas.microsoft.com/office/drawing/2014/main" id="{E03EFC06-C150-47F5-BAE3-5244710CC23E}"/>
              </a:ext>
            </a:extLst>
          </p:cNvPr>
          <p:cNvSpPr txBox="1">
            <a:spLocks/>
          </p:cNvSpPr>
          <p:nvPr/>
        </p:nvSpPr>
        <p:spPr>
          <a:xfrm>
            <a:off x="8206446" y="3234045"/>
            <a:ext cx="3519849" cy="260449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600">
                <a:latin typeface="Arial"/>
                <a:cs typeface="Arial"/>
              </a:rPr>
              <a:t>Major Risks</a:t>
            </a:r>
          </a:p>
        </p:txBody>
      </p:sp>
      <p:sp>
        <p:nvSpPr>
          <p:cNvPr id="53" name="Arrow: Up 52">
            <a:extLst>
              <a:ext uri="{FF2B5EF4-FFF2-40B4-BE49-F238E27FC236}">
                <a16:creationId xmlns:a16="http://schemas.microsoft.com/office/drawing/2014/main" id="{EBA84F96-3820-423B-BC25-0D46D61B603A}"/>
              </a:ext>
            </a:extLst>
          </p:cNvPr>
          <p:cNvSpPr/>
          <p:nvPr/>
        </p:nvSpPr>
        <p:spPr>
          <a:xfrm rot="10800000">
            <a:off x="7642395" y="4479038"/>
            <a:ext cx="108529" cy="20641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5" name="Arrow: Up 54">
            <a:extLst>
              <a:ext uri="{FF2B5EF4-FFF2-40B4-BE49-F238E27FC236}">
                <a16:creationId xmlns:a16="http://schemas.microsoft.com/office/drawing/2014/main" id="{FA027AE6-DD8E-4CAC-A4B2-FAD1AA2E4E37}"/>
              </a:ext>
            </a:extLst>
          </p:cNvPr>
          <p:cNvSpPr/>
          <p:nvPr/>
        </p:nvSpPr>
        <p:spPr>
          <a:xfrm rot="10800000">
            <a:off x="7637859" y="3897996"/>
            <a:ext cx="108529" cy="20641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9" name="Arrow: Up 58">
            <a:extLst>
              <a:ext uri="{FF2B5EF4-FFF2-40B4-BE49-F238E27FC236}">
                <a16:creationId xmlns:a16="http://schemas.microsoft.com/office/drawing/2014/main" id="{F3E88F64-4599-45A6-B1C6-8D6DA7A7F0CE}"/>
              </a:ext>
            </a:extLst>
          </p:cNvPr>
          <p:cNvSpPr/>
          <p:nvPr/>
        </p:nvSpPr>
        <p:spPr>
          <a:xfrm rot="5400000">
            <a:off x="7646931" y="4189771"/>
            <a:ext cx="108529" cy="206418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" name="Arrow: Up 23">
            <a:extLst>
              <a:ext uri="{FF2B5EF4-FFF2-40B4-BE49-F238E27FC236}">
                <a16:creationId xmlns:a16="http://schemas.microsoft.com/office/drawing/2014/main" id="{5BDB25EB-4915-4CD0-81A7-77F15D2F9905}"/>
              </a:ext>
            </a:extLst>
          </p:cNvPr>
          <p:cNvSpPr/>
          <p:nvPr/>
        </p:nvSpPr>
        <p:spPr>
          <a:xfrm rot="10800000">
            <a:off x="7629392" y="3550862"/>
            <a:ext cx="108529" cy="20641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6468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53472C-7629-40AA-A05E-8E76F1E39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59286" y="6496740"/>
            <a:ext cx="2743200" cy="365125"/>
          </a:xfrm>
        </p:spPr>
        <p:txBody>
          <a:bodyPr/>
          <a:lstStyle/>
          <a:p>
            <a:fld id="{D36CDABE-310D-304E-9F79-5BB7E48DB457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C0DA4B3E-AC7E-46F3-AD39-DEC211884742}"/>
              </a:ext>
            </a:extLst>
          </p:cNvPr>
          <p:cNvSpPr txBox="1">
            <a:spLocks/>
          </p:cNvSpPr>
          <p:nvPr/>
        </p:nvSpPr>
        <p:spPr>
          <a:xfrm>
            <a:off x="466703" y="1112338"/>
            <a:ext cx="5471349" cy="584972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200">
                <a:latin typeface="Arial"/>
                <a:cs typeface="Arial"/>
              </a:rPr>
              <a:t>Project No. and Title:</a:t>
            </a:r>
            <a:r>
              <a:rPr lang="en-CA" sz="1200">
                <a:solidFill>
                  <a:schemeClr val="tx1"/>
                </a:solidFill>
                <a:latin typeface="Arial"/>
                <a:cs typeface="Arial"/>
              </a:rPr>
              <a:t> PR00778 </a:t>
            </a:r>
            <a:r>
              <a:rPr lang="en-CA" sz="1200" err="1">
                <a:solidFill>
                  <a:schemeClr val="tx1"/>
                </a:solidFill>
                <a:latin typeface="Arial"/>
                <a:cs typeface="Arial"/>
              </a:rPr>
              <a:t>WebDVM</a:t>
            </a:r>
            <a:r>
              <a:rPr lang="en-CA" sz="1200">
                <a:solidFill>
                  <a:schemeClr val="tx1"/>
                </a:solidFill>
                <a:latin typeface="Arial"/>
                <a:cs typeface="Arial"/>
              </a:rPr>
              <a:t> CMS Redesign 2021</a:t>
            </a:r>
          </a:p>
          <a:p>
            <a:pPr algn="l"/>
            <a:r>
              <a:rPr lang="en-CA" sz="1200">
                <a:latin typeface="Arial"/>
                <a:cs typeface="Arial"/>
              </a:rPr>
              <a:t>Project Sponsor:  </a:t>
            </a:r>
            <a:r>
              <a:rPr lang="en-CA" sz="120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Keith Washington</a:t>
            </a:r>
            <a:endParaRPr lang="en-US" sz="120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  <a:p>
            <a:pPr algn="l"/>
            <a:r>
              <a:rPr lang="en-CA" sz="1200">
                <a:latin typeface="Arial"/>
                <a:cs typeface="Arial"/>
              </a:rPr>
              <a:t>Financial Category:</a:t>
            </a:r>
            <a:r>
              <a:rPr lang="en-CA" sz="1200">
                <a:solidFill>
                  <a:schemeClr val="tx1"/>
                </a:solidFill>
                <a:latin typeface="Arial"/>
                <a:cs typeface="Arial"/>
              </a:rPr>
              <a:t> CAPEX</a:t>
            </a:r>
            <a:endParaRPr lang="en-CA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79F6D22F-8782-4636-AEFB-078979A21335}"/>
              </a:ext>
            </a:extLst>
          </p:cNvPr>
          <p:cNvSpPr txBox="1">
            <a:spLocks/>
          </p:cNvSpPr>
          <p:nvPr/>
        </p:nvSpPr>
        <p:spPr>
          <a:xfrm>
            <a:off x="460222" y="1717842"/>
            <a:ext cx="5480208" cy="1332257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200" dirty="0">
                <a:latin typeface="Arial"/>
                <a:cs typeface="Arial"/>
              </a:rPr>
              <a:t>Current Status:</a:t>
            </a:r>
          </a:p>
          <a:p>
            <a:pPr algn="l"/>
            <a:r>
              <a:rPr lang="en-CA" sz="1200" dirty="0">
                <a:solidFill>
                  <a:schemeClr val="tx1"/>
                </a:solidFill>
                <a:latin typeface="Arial"/>
                <a:cs typeface="Arial"/>
              </a:rPr>
              <a:t>Project </a:t>
            </a:r>
            <a:r>
              <a:rPr lang="en-CA" sz="1200" dirty="0">
                <a:solidFill>
                  <a:schemeClr val="tx1"/>
                </a:solidFill>
                <a:highlight>
                  <a:srgbClr val="00FF00"/>
                </a:highlight>
                <a:latin typeface="Arial"/>
                <a:cs typeface="Arial"/>
              </a:rPr>
              <a:t>On-Track </a:t>
            </a:r>
          </a:p>
          <a:p>
            <a:pPr marL="171450" indent="-171450" algn="l">
              <a:buFont typeface="Arial"/>
              <a:buChar char="•"/>
            </a:pPr>
            <a:r>
              <a:rPr lang="en-CA" sz="1200" b="0" dirty="0">
                <a:solidFill>
                  <a:schemeClr val="tx1"/>
                </a:solidFill>
                <a:latin typeface="Arial"/>
                <a:cs typeface="Arial"/>
              </a:rPr>
              <a:t>At 86% time gone, the entire project is about 86% complete</a:t>
            </a:r>
          </a:p>
          <a:p>
            <a:pPr marL="171450" indent="-171450" algn="l">
              <a:buFont typeface="Arial"/>
              <a:buChar char="•"/>
            </a:pPr>
            <a:r>
              <a:rPr lang="en-CA" sz="1200" b="0" dirty="0">
                <a:solidFill>
                  <a:schemeClr val="tx1"/>
                </a:solidFill>
                <a:latin typeface="Arial"/>
                <a:cs typeface="Arial"/>
              </a:rPr>
              <a:t>QA testing ongoing:</a:t>
            </a:r>
            <a:endParaRPr lang="en-CA" dirty="0">
              <a:solidFill>
                <a:schemeClr val="tx1"/>
              </a:solidFill>
            </a:endParaRPr>
          </a:p>
          <a:p>
            <a:pPr lvl="1">
              <a:buFont typeface="Arial"/>
              <a:buChar char="•"/>
            </a:pPr>
            <a:r>
              <a:rPr lang="en-CA" sz="1200" dirty="0">
                <a:cs typeface="Arial"/>
              </a:rPr>
              <a:t>95 tickets raised: 94 closed, 1 open</a:t>
            </a:r>
          </a:p>
          <a:p>
            <a:pPr lvl="1">
              <a:buFont typeface="Arial"/>
              <a:buChar char="•"/>
            </a:pPr>
            <a:r>
              <a:rPr lang="en-CA" sz="1200" dirty="0">
                <a:latin typeface="Calibri"/>
                <a:cs typeface="Calibri"/>
              </a:rPr>
              <a:t>Regression</a:t>
            </a:r>
            <a:r>
              <a:rPr lang="en-CA" sz="1200" dirty="0">
                <a:cs typeface="Calibri"/>
              </a:rPr>
              <a:t> testing is in progress</a:t>
            </a:r>
            <a:endParaRPr lang="en-CA" sz="1200" dirty="0">
              <a:ea typeface="+mn-lt"/>
              <a:cs typeface="+mn-lt"/>
            </a:endParaRPr>
          </a:p>
          <a:p>
            <a:pPr algn="l">
              <a:buFont typeface="Arial"/>
              <a:buChar char="•"/>
            </a:pPr>
            <a:r>
              <a:rPr lang="en-CA" sz="1200" b="0" dirty="0">
                <a:solidFill>
                  <a:schemeClr val="tx1"/>
                </a:solidFill>
                <a:latin typeface="Arial"/>
                <a:cs typeface="Arial"/>
              </a:rPr>
              <a:t>  UAT testing is in progress</a:t>
            </a:r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EDDFF2ED-39DA-4C80-AE9E-71BFEAB514A8}"/>
              </a:ext>
            </a:extLst>
          </p:cNvPr>
          <p:cNvSpPr txBox="1">
            <a:spLocks/>
          </p:cNvSpPr>
          <p:nvPr/>
        </p:nvSpPr>
        <p:spPr>
          <a:xfrm>
            <a:off x="5984898" y="1105537"/>
            <a:ext cx="5724321" cy="1248965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200">
                <a:latin typeface="Arial"/>
                <a:cs typeface="Arial"/>
              </a:rPr>
              <a:t>Project Scope: </a:t>
            </a:r>
          </a:p>
          <a:p>
            <a:pPr marL="171450" indent="-171450" algn="l">
              <a:buFont typeface="Arial"/>
              <a:buChar char="•"/>
            </a:pP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Redesign product dashboard to improve user experience and feature</a:t>
            </a:r>
            <a:endParaRPr lang="en-US" sz="1200" b="0">
              <a:solidFill>
                <a:schemeClr val="tx1">
                  <a:lumMod val="65000"/>
                  <a:lumOff val="35000"/>
                </a:schemeClr>
              </a:solidFill>
              <a:cs typeface="Arial"/>
            </a:endParaRPr>
          </a:p>
          <a:p>
            <a:pPr marL="171450" indent="-171450" algn="l">
              <a:buFont typeface="Arial"/>
              <a:buChar char="•"/>
            </a:pP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Redesign content/post editor to improve user experience and simplify tools to ease client self-serve usage</a:t>
            </a: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 algn="l">
              <a:buFont typeface="Arial"/>
              <a:buChar char="•"/>
            </a:pP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Add standard page templates to page editor and rollout platform wide – eliminating client admin access to advanced tools and improving design ability to simplify internal page creation while improving variety</a:t>
            </a: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 algn="l">
              <a:buFont typeface="Arial"/>
              <a:buChar char="•"/>
            </a:pPr>
            <a:endParaRPr lang="en-US" sz="1200" b="0">
              <a:solidFill>
                <a:schemeClr val="tx1">
                  <a:lumMod val="65000"/>
                  <a:lumOff val="35000"/>
                </a:schemeClr>
              </a:solidFill>
              <a:cs typeface="Arial"/>
            </a:endParaRPr>
          </a:p>
        </p:txBody>
      </p:sp>
      <p:sp>
        <p:nvSpPr>
          <p:cNvPr id="23" name="Title 2">
            <a:extLst>
              <a:ext uri="{FF2B5EF4-FFF2-40B4-BE49-F238E27FC236}">
                <a16:creationId xmlns:a16="http://schemas.microsoft.com/office/drawing/2014/main" id="{BCBC18FF-1274-4A65-859B-060EF9F4A527}"/>
              </a:ext>
            </a:extLst>
          </p:cNvPr>
          <p:cNvSpPr txBox="1">
            <a:spLocks/>
          </p:cNvSpPr>
          <p:nvPr/>
        </p:nvSpPr>
        <p:spPr>
          <a:xfrm>
            <a:off x="5993757" y="2390205"/>
            <a:ext cx="5715354" cy="80346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200">
                <a:latin typeface="Arial"/>
                <a:cs typeface="Arial"/>
              </a:rPr>
              <a:t>Next Steps:</a:t>
            </a:r>
          </a:p>
          <a:p>
            <a:pPr marL="171450" indent="-171450" algn="l">
              <a:buFont typeface="Arial"/>
              <a:buChar char="•"/>
            </a:pPr>
            <a:r>
              <a:rPr lang="en-CA" sz="1000" b="0">
                <a:solidFill>
                  <a:schemeClr val="tx1"/>
                </a:solidFill>
                <a:latin typeface="Arial"/>
                <a:cs typeface="Arial"/>
              </a:rPr>
              <a:t>Provide the QA sign off - Mandeep</a:t>
            </a:r>
          </a:p>
          <a:p>
            <a:pPr marL="171450" indent="-171450" algn="l">
              <a:buFont typeface="Arial"/>
              <a:buChar char="•"/>
            </a:pPr>
            <a:r>
              <a:rPr lang="en-CA" sz="1000" b="0">
                <a:solidFill>
                  <a:schemeClr val="tx1"/>
                </a:solidFill>
                <a:latin typeface="Arial"/>
                <a:cs typeface="Arial"/>
              </a:rPr>
              <a:t>Complete the UAT – Dale, Stefano &amp; Amie</a:t>
            </a:r>
            <a:endParaRPr lang="en-CA">
              <a:solidFill>
                <a:schemeClr val="tx1"/>
              </a:solidFill>
            </a:endParaRPr>
          </a:p>
          <a:p>
            <a:pPr algn="l"/>
            <a:endParaRPr lang="en-CA" sz="1000" b="0">
              <a:solidFill>
                <a:schemeClr val="tx1"/>
              </a:solidFill>
            </a:endParaRPr>
          </a:p>
          <a:p>
            <a:pPr algn="l"/>
            <a:endParaRPr lang="en-CA" sz="1000" b="0">
              <a:solidFill>
                <a:schemeClr val="tx1"/>
              </a:solidFill>
            </a:endParaRP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DB826703-A18B-4C73-A4FD-DC57DEC81C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222738"/>
              </p:ext>
            </p:extLst>
          </p:nvPr>
        </p:nvGraphicFramePr>
        <p:xfrm>
          <a:off x="464000" y="3359556"/>
          <a:ext cx="2822880" cy="1339117"/>
        </p:xfrm>
        <a:graphic>
          <a:graphicData uri="http://schemas.openxmlformats.org/drawingml/2006/table">
            <a:tbl>
              <a:tblPr/>
              <a:tblGrid>
                <a:gridCol w="1514102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1308778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</a:tblGrid>
              <a:tr h="300227">
                <a:tc>
                  <a:txBody>
                    <a:bodyPr/>
                    <a:lstStyle/>
                    <a:p>
                      <a:r>
                        <a:rPr lang="en-CA" sz="1200" b="1" dirty="0"/>
                        <a:t>Budget +/- 10%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100" b="0" i="0" u="none" strike="noStrike" noProof="0" dirty="0">
                          <a:latin typeface="Calibri"/>
                        </a:rPr>
                        <a:t> </a:t>
                      </a:r>
                      <a:r>
                        <a:rPr lang="en-CA" sz="1100" b="0" i="0" u="none" strike="noStrike" noProof="0" dirty="0"/>
                        <a:t>$96</a:t>
                      </a:r>
                      <a:r>
                        <a:rPr lang="en-CA" sz="1100" b="0" i="0" u="none" strike="noStrike" noProof="0" dirty="0">
                          <a:latin typeface="Calibri"/>
                        </a:rPr>
                        <a:t>,076.25</a:t>
                      </a:r>
                      <a:endParaRPr lang="en-US" sz="1100" b="0" i="0" u="none" strike="noStrike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81463">
                <a:tc>
                  <a:txBody>
                    <a:bodyPr/>
                    <a:lstStyle/>
                    <a:p>
                      <a:r>
                        <a:rPr lang="en-CA" sz="1200" b="1" dirty="0"/>
                        <a:t>Actuals to 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b="0" dirty="0"/>
                        <a:t>$75,400.43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450340">
                <a:tc>
                  <a:txBody>
                    <a:bodyPr/>
                    <a:lstStyle/>
                    <a:p>
                      <a:r>
                        <a:rPr lang="en-CA" sz="1200" b="1" dirty="0"/>
                        <a:t>Estimate to Complete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100" b="0" i="0" u="none" strike="noStrike" noProof="0" dirty="0">
                          <a:latin typeface="Calibri"/>
                        </a:rPr>
                        <a:t>$20,675.82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300227">
                <a:tc>
                  <a:txBody>
                    <a:bodyPr/>
                    <a:lstStyle/>
                    <a:p>
                      <a:r>
                        <a:rPr lang="en-CA" sz="1200" b="1" dirty="0"/>
                        <a:t>Variance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 b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83BB7539-4FD7-482D-B2B6-C6597B5361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299197"/>
              </p:ext>
            </p:extLst>
          </p:nvPr>
        </p:nvGraphicFramePr>
        <p:xfrm>
          <a:off x="3292209" y="3350082"/>
          <a:ext cx="2659201" cy="1365268"/>
        </p:xfrm>
        <a:graphic>
          <a:graphicData uri="http://schemas.openxmlformats.org/drawingml/2006/table">
            <a:tbl>
              <a:tblPr/>
              <a:tblGrid>
                <a:gridCol w="1961683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697518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</a:tblGrid>
              <a:tr h="338066">
                <a:tc>
                  <a:txBody>
                    <a:bodyPr/>
                    <a:lstStyle/>
                    <a:p>
                      <a:r>
                        <a:rPr lang="en-CA" sz="1200" b="1" dirty="0"/>
                        <a:t>Baseline Estimate (Internal)</a:t>
                      </a:r>
                      <a:endParaRPr lang="en-US" dirty="0"/>
                    </a:p>
                  </a:txBody>
                  <a:tcPr marL="75570" marR="755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100" b="1" dirty="0"/>
                        <a:t>1806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351070">
                <a:tc>
                  <a:txBody>
                    <a:bodyPr/>
                    <a:lstStyle/>
                    <a:p>
                      <a:r>
                        <a:rPr lang="en-CA" sz="1200" b="1" dirty="0"/>
                        <a:t>Actual Hours Used </a:t>
                      </a:r>
                      <a:r>
                        <a:rPr lang="en-CA" sz="1200" b="1" i="0" u="none" strike="noStrike" noProof="0" dirty="0">
                          <a:latin typeface="Calibri"/>
                        </a:rPr>
                        <a:t>(Internal)</a:t>
                      </a:r>
                      <a:endParaRPr lang="en-CA" sz="1200" b="1" dirty="0"/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b="1" dirty="0"/>
                        <a:t>1401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338066">
                <a:tc>
                  <a:txBody>
                    <a:bodyPr/>
                    <a:lstStyle/>
                    <a:p>
                      <a:r>
                        <a:rPr lang="en-CA" sz="1200" b="1" dirty="0"/>
                        <a:t>Estimate to Complete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100" b="1" dirty="0"/>
                        <a:t>405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338066">
                <a:tc>
                  <a:txBody>
                    <a:bodyPr/>
                    <a:lstStyle/>
                    <a:p>
                      <a:r>
                        <a:rPr lang="en-CA" sz="1200" b="1" dirty="0"/>
                        <a:t>Variance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1100" b="1"/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231FBC6B-6087-4EC9-AF98-EFE79F35F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866773"/>
              </p:ext>
            </p:extLst>
          </p:nvPr>
        </p:nvGraphicFramePr>
        <p:xfrm>
          <a:off x="6020668" y="3578241"/>
          <a:ext cx="2262025" cy="1219200"/>
        </p:xfrm>
        <a:graphic>
          <a:graphicData uri="http://schemas.openxmlformats.org/drawingml/2006/table">
            <a:tbl>
              <a:tblPr/>
              <a:tblGrid>
                <a:gridCol w="1440496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821529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CA" sz="1200" b="1"/>
                        <a:t>Budget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86624">
                <a:tc>
                  <a:txBody>
                    <a:bodyPr/>
                    <a:lstStyle/>
                    <a:p>
                      <a:r>
                        <a:rPr lang="en-CA" sz="1200" b="1"/>
                        <a:t>Schedule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286624">
                <a:tc>
                  <a:txBody>
                    <a:bodyPr/>
                    <a:lstStyle/>
                    <a:p>
                      <a:r>
                        <a:rPr lang="en-CA" sz="1200" b="1"/>
                        <a:t>Scope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286624">
                <a:tc>
                  <a:txBody>
                    <a:bodyPr/>
                    <a:lstStyle/>
                    <a:p>
                      <a:r>
                        <a:rPr lang="en-CA" sz="1200" b="1"/>
                        <a:t>Overall 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EAD5698D-8361-4C16-A6F2-29C1311289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17450"/>
              </p:ext>
            </p:extLst>
          </p:nvPr>
        </p:nvGraphicFramePr>
        <p:xfrm>
          <a:off x="8282693" y="3570767"/>
          <a:ext cx="3426162" cy="925024"/>
        </p:xfrm>
        <a:graphic>
          <a:graphicData uri="http://schemas.openxmlformats.org/drawingml/2006/table">
            <a:tbl>
              <a:tblPr/>
              <a:tblGrid>
                <a:gridCol w="452737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2973425">
                  <a:extLst>
                    <a:ext uri="{9D8B030D-6E8A-4147-A177-3AD203B41FA5}">
                      <a16:colId xmlns:a16="http://schemas.microsoft.com/office/drawing/2014/main" val="573195856"/>
                    </a:ext>
                  </a:extLst>
                </a:gridCol>
              </a:tblGrid>
              <a:tr h="301255">
                <a:tc>
                  <a:txBody>
                    <a:bodyPr/>
                    <a:lstStyle/>
                    <a:p>
                      <a:r>
                        <a:rPr lang="en-CA" sz="1400"/>
                        <a:t>1.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b="0" i="0" u="none" strike="noStrike" kern="12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79375">
                <a:tc>
                  <a:txBody>
                    <a:bodyPr/>
                    <a:lstStyle/>
                    <a:p>
                      <a:r>
                        <a:rPr lang="en-CA" sz="1400"/>
                        <a:t>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kern="12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315424">
                <a:tc>
                  <a:txBody>
                    <a:bodyPr/>
                    <a:lstStyle/>
                    <a:p>
                      <a:r>
                        <a:rPr lang="en-CA" sz="1400"/>
                        <a:t>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26BE9F4D-C418-4A3A-ACA8-A896A4971D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481495"/>
              </p:ext>
            </p:extLst>
          </p:nvPr>
        </p:nvGraphicFramePr>
        <p:xfrm>
          <a:off x="436142" y="5198494"/>
          <a:ext cx="3781249" cy="1447800"/>
        </p:xfrm>
        <a:graphic>
          <a:graphicData uri="http://schemas.openxmlformats.org/drawingml/2006/table">
            <a:tbl>
              <a:tblPr/>
              <a:tblGrid>
                <a:gridCol w="1722073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1051914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  <a:gridCol w="1007262">
                  <a:extLst>
                    <a:ext uri="{9D8B030D-6E8A-4147-A177-3AD203B41FA5}">
                      <a16:colId xmlns:a16="http://schemas.microsoft.com/office/drawing/2014/main" val="2753391537"/>
                    </a:ext>
                  </a:extLst>
                </a:gridCol>
              </a:tblGrid>
              <a:tr h="215672">
                <a:tc>
                  <a:txBody>
                    <a:bodyPr/>
                    <a:lstStyle/>
                    <a:p>
                      <a:r>
                        <a:rPr lang="en-CA" sz="1400" b="1" dirty="0"/>
                        <a:t>Milestone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 dirty="0"/>
                        <a:t>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 dirty="0"/>
                        <a:t>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177611">
                <a:tc>
                  <a:txBody>
                    <a:bodyPr/>
                    <a:lstStyle/>
                    <a:p>
                      <a:r>
                        <a:rPr lang="en-US" sz="900" dirty="0"/>
                        <a:t>Kick-off </a:t>
                      </a:r>
                      <a:endParaRPr lang="en-CA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 dirty="0"/>
                        <a:t>May 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 dirty="0"/>
                        <a:t>Completed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190297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 dirty="0">
                          <a:latin typeface="Calibri"/>
                        </a:rPr>
                        <a:t>Draft detailed Project Schedule</a:t>
                      </a:r>
                      <a:endParaRPr lang="en-US" sz="900" b="0" i="0" u="none" strike="noStrike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900" dirty="0"/>
                        <a:t>May 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dirty="0"/>
                        <a:t>Completed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202984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 dirty="0">
                          <a:latin typeface="Calibri"/>
                        </a:rPr>
                        <a:t>Planning &amp; Schedule update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 dirty="0"/>
                        <a:t>June 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dirty="0"/>
                        <a:t>Completed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  <a:tr h="16492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 dirty="0">
                          <a:latin typeface="Calibri"/>
                        </a:rPr>
                        <a:t>Complete </a:t>
                      </a:r>
                      <a:r>
                        <a:rPr lang="en-US" sz="900" dirty="0"/>
                        <a:t>Development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 dirty="0"/>
                        <a:t>November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 dirty="0">
                          <a:latin typeface="Calibri"/>
                        </a:rPr>
                        <a:t>Completed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1152880"/>
                  </a:ext>
                </a:extLst>
              </a:tr>
              <a:tr h="16492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 dirty="0">
                          <a:latin typeface="Calibri"/>
                        </a:rPr>
                        <a:t>Complete </a:t>
                      </a:r>
                      <a:r>
                        <a:rPr lang="en-US" sz="900" dirty="0"/>
                        <a:t>QA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900" dirty="0"/>
                        <a:t>January 4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 dirty="0">
                          <a:latin typeface="Calibri"/>
                        </a:rPr>
                        <a:t>On Track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5233719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258EA61F-2D54-4C5B-ACF4-167822186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194312"/>
              </p:ext>
            </p:extLst>
          </p:nvPr>
        </p:nvGraphicFramePr>
        <p:xfrm>
          <a:off x="4225494" y="5206414"/>
          <a:ext cx="3786154" cy="1446004"/>
        </p:xfrm>
        <a:graphic>
          <a:graphicData uri="http://schemas.openxmlformats.org/drawingml/2006/table">
            <a:tbl>
              <a:tblPr/>
              <a:tblGrid>
                <a:gridCol w="1322942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837548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  <a:gridCol w="1625664">
                  <a:extLst>
                    <a:ext uri="{9D8B030D-6E8A-4147-A177-3AD203B41FA5}">
                      <a16:colId xmlns:a16="http://schemas.microsoft.com/office/drawing/2014/main" val="2753391537"/>
                    </a:ext>
                  </a:extLst>
                </a:gridCol>
              </a:tblGrid>
              <a:tr h="321334">
                <a:tc>
                  <a:txBody>
                    <a:bodyPr/>
                    <a:lstStyle/>
                    <a:p>
                      <a:r>
                        <a:rPr lang="en-CA" sz="1400" b="1"/>
                        <a:t>Milestone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/>
                        <a:t>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/>
                        <a:t>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4718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Complete </a:t>
                      </a:r>
                      <a:r>
                        <a:rPr lang="en-US" sz="900"/>
                        <a:t>UAT</a:t>
                      </a:r>
                      <a:endParaRPr lang="en-CA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Jan 19, 2022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On Track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284257">
                <a:tc>
                  <a:txBody>
                    <a:bodyPr/>
                    <a:lstStyle/>
                    <a:p>
                      <a:r>
                        <a:rPr lang="en-CA" sz="900"/>
                        <a:t>Communication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Jan 25, 2022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Not Started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23482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Complete </a:t>
                      </a:r>
                      <a:r>
                        <a:rPr lang="en-US" sz="900"/>
                        <a:t>Deployment </a:t>
                      </a:r>
                      <a:endParaRPr lang="en-CA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Jan 25, 2022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Not Started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  <a:tr h="358412">
                <a:tc>
                  <a:txBody>
                    <a:bodyPr/>
                    <a:lstStyle/>
                    <a:p>
                      <a:r>
                        <a:rPr lang="en-US" sz="900"/>
                        <a:t>Project Closure</a:t>
                      </a:r>
                      <a:endParaRPr lang="en-CA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Jan 28, 2022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Not Started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4202227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5BAE5EDE-386A-4156-AE34-928F3BEDCE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023060"/>
              </p:ext>
            </p:extLst>
          </p:nvPr>
        </p:nvGraphicFramePr>
        <p:xfrm>
          <a:off x="8016040" y="5201679"/>
          <a:ext cx="3613936" cy="1457831"/>
        </p:xfrm>
        <a:graphic>
          <a:graphicData uri="http://schemas.openxmlformats.org/drawingml/2006/table">
            <a:tbl>
              <a:tblPr/>
              <a:tblGrid>
                <a:gridCol w="386579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3227357">
                  <a:extLst>
                    <a:ext uri="{9D8B030D-6E8A-4147-A177-3AD203B41FA5}">
                      <a16:colId xmlns:a16="http://schemas.microsoft.com/office/drawing/2014/main" val="573195856"/>
                    </a:ext>
                  </a:extLst>
                </a:gridCol>
              </a:tblGrid>
              <a:tr h="530121">
                <a:tc>
                  <a:txBody>
                    <a:bodyPr/>
                    <a:lstStyle/>
                    <a:p>
                      <a:r>
                        <a:rPr lang="en-CA" sz="1400"/>
                        <a:t>1.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421686">
                <a:tc>
                  <a:txBody>
                    <a:bodyPr/>
                    <a:lstStyle/>
                    <a:p>
                      <a:r>
                        <a:rPr lang="en-CA" sz="1400"/>
                        <a:t>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506024">
                <a:tc>
                  <a:txBody>
                    <a:bodyPr/>
                    <a:lstStyle/>
                    <a:p>
                      <a:r>
                        <a:rPr lang="en-CA" sz="1400"/>
                        <a:t>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</a:tbl>
          </a:graphicData>
        </a:graphic>
      </p:graphicFrame>
      <p:sp>
        <p:nvSpPr>
          <p:cNvPr id="41" name="Subtitle 3">
            <a:extLst>
              <a:ext uri="{FF2B5EF4-FFF2-40B4-BE49-F238E27FC236}">
                <a16:creationId xmlns:a16="http://schemas.microsoft.com/office/drawing/2014/main" id="{77A220F8-6CD4-4CC3-BA7A-A0BAE8AC7474}"/>
              </a:ext>
            </a:extLst>
          </p:cNvPr>
          <p:cNvSpPr txBox="1">
            <a:spLocks/>
          </p:cNvSpPr>
          <p:nvPr/>
        </p:nvSpPr>
        <p:spPr>
          <a:xfrm>
            <a:off x="432072" y="4918745"/>
            <a:ext cx="7567437" cy="278335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/>
              <a:t>Key Milestones</a:t>
            </a:r>
          </a:p>
        </p:txBody>
      </p:sp>
      <p:sp>
        <p:nvSpPr>
          <p:cNvPr id="43" name="Subtitle 3">
            <a:extLst>
              <a:ext uri="{FF2B5EF4-FFF2-40B4-BE49-F238E27FC236}">
                <a16:creationId xmlns:a16="http://schemas.microsoft.com/office/drawing/2014/main" id="{09A48BF0-718F-4378-BC2D-FADE2A01D63C}"/>
              </a:ext>
            </a:extLst>
          </p:cNvPr>
          <p:cNvSpPr txBox="1">
            <a:spLocks/>
          </p:cNvSpPr>
          <p:nvPr/>
        </p:nvSpPr>
        <p:spPr>
          <a:xfrm>
            <a:off x="7999509" y="4914672"/>
            <a:ext cx="3647094" cy="286733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>
                <a:latin typeface="Arial"/>
                <a:cs typeface="Arial"/>
              </a:rPr>
              <a:t>Change/Decision Requests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45" name="Subtitle 3">
            <a:extLst>
              <a:ext uri="{FF2B5EF4-FFF2-40B4-BE49-F238E27FC236}">
                <a16:creationId xmlns:a16="http://schemas.microsoft.com/office/drawing/2014/main" id="{116CF3D1-B151-4792-8F0A-3AA3E30F21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0316" y="3057328"/>
            <a:ext cx="2822880" cy="292753"/>
          </a:xfrm>
          <a:ln w="19050"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algn="ctr"/>
            <a:r>
              <a:rPr lang="en-CA"/>
              <a:t>Project Financials</a:t>
            </a:r>
          </a:p>
        </p:txBody>
      </p:sp>
      <p:sp>
        <p:nvSpPr>
          <p:cNvPr id="47" name="Subtitle 3">
            <a:extLst>
              <a:ext uri="{FF2B5EF4-FFF2-40B4-BE49-F238E27FC236}">
                <a16:creationId xmlns:a16="http://schemas.microsoft.com/office/drawing/2014/main" id="{C310C1F8-5458-4C56-A05C-801EC5FA2432}"/>
              </a:ext>
            </a:extLst>
          </p:cNvPr>
          <p:cNvSpPr txBox="1">
            <a:spLocks/>
          </p:cNvSpPr>
          <p:nvPr/>
        </p:nvSpPr>
        <p:spPr>
          <a:xfrm>
            <a:off x="6020993" y="3283897"/>
            <a:ext cx="2262026" cy="278984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/>
              <a:t>Project Status</a:t>
            </a:r>
          </a:p>
        </p:txBody>
      </p:sp>
      <p:sp>
        <p:nvSpPr>
          <p:cNvPr id="49" name="Subtitle 3">
            <a:extLst>
              <a:ext uri="{FF2B5EF4-FFF2-40B4-BE49-F238E27FC236}">
                <a16:creationId xmlns:a16="http://schemas.microsoft.com/office/drawing/2014/main" id="{4F0EE19F-5F61-4CE0-913D-43E58FA0FD90}"/>
              </a:ext>
            </a:extLst>
          </p:cNvPr>
          <p:cNvSpPr txBox="1">
            <a:spLocks/>
          </p:cNvSpPr>
          <p:nvPr/>
        </p:nvSpPr>
        <p:spPr>
          <a:xfrm>
            <a:off x="3292209" y="3064467"/>
            <a:ext cx="2654053" cy="271425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/>
              <a:t>Effort Est. (Hrs.)</a:t>
            </a:r>
          </a:p>
        </p:txBody>
      </p:sp>
      <p:sp>
        <p:nvSpPr>
          <p:cNvPr id="51" name="Subtitle 3">
            <a:extLst>
              <a:ext uri="{FF2B5EF4-FFF2-40B4-BE49-F238E27FC236}">
                <a16:creationId xmlns:a16="http://schemas.microsoft.com/office/drawing/2014/main" id="{E03EFC06-C150-47F5-BAE3-5244710CC23E}"/>
              </a:ext>
            </a:extLst>
          </p:cNvPr>
          <p:cNvSpPr txBox="1">
            <a:spLocks/>
          </p:cNvSpPr>
          <p:nvPr/>
        </p:nvSpPr>
        <p:spPr>
          <a:xfrm>
            <a:off x="8290179" y="3287208"/>
            <a:ext cx="3426162" cy="279369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600">
                <a:latin typeface="Arial"/>
                <a:cs typeface="Arial"/>
              </a:rPr>
              <a:t>Major Risks</a:t>
            </a:r>
          </a:p>
        </p:txBody>
      </p:sp>
      <p:sp>
        <p:nvSpPr>
          <p:cNvPr id="53" name="Arrow: Up 52">
            <a:extLst>
              <a:ext uri="{FF2B5EF4-FFF2-40B4-BE49-F238E27FC236}">
                <a16:creationId xmlns:a16="http://schemas.microsoft.com/office/drawing/2014/main" id="{EBA84F96-3820-423B-BC25-0D46D61B603A}"/>
              </a:ext>
            </a:extLst>
          </p:cNvPr>
          <p:cNvSpPr/>
          <p:nvPr/>
        </p:nvSpPr>
        <p:spPr>
          <a:xfrm rot="5400000">
            <a:off x="7697284" y="4536154"/>
            <a:ext cx="108529" cy="206418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5" name="Arrow: Up 54">
            <a:extLst>
              <a:ext uri="{FF2B5EF4-FFF2-40B4-BE49-F238E27FC236}">
                <a16:creationId xmlns:a16="http://schemas.microsoft.com/office/drawing/2014/main" id="{FA027AE6-DD8E-4CAC-A4B2-FAD1AA2E4E37}"/>
              </a:ext>
            </a:extLst>
          </p:cNvPr>
          <p:cNvSpPr/>
          <p:nvPr/>
        </p:nvSpPr>
        <p:spPr>
          <a:xfrm rot="5400000">
            <a:off x="7697284" y="3926554"/>
            <a:ext cx="108529" cy="206418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7" name="Arrow: Up 56">
            <a:extLst>
              <a:ext uri="{FF2B5EF4-FFF2-40B4-BE49-F238E27FC236}">
                <a16:creationId xmlns:a16="http://schemas.microsoft.com/office/drawing/2014/main" id="{5B3CD757-E88D-4640-8AFB-8DDD5D35E8E8}"/>
              </a:ext>
            </a:extLst>
          </p:cNvPr>
          <p:cNvSpPr/>
          <p:nvPr/>
        </p:nvSpPr>
        <p:spPr>
          <a:xfrm rot="5400000">
            <a:off x="7706356" y="3653652"/>
            <a:ext cx="108529" cy="206418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9" name="Arrow: Up 58">
            <a:extLst>
              <a:ext uri="{FF2B5EF4-FFF2-40B4-BE49-F238E27FC236}">
                <a16:creationId xmlns:a16="http://schemas.microsoft.com/office/drawing/2014/main" id="{F3E88F64-4599-45A6-B1C6-8D6DA7A7F0CE}"/>
              </a:ext>
            </a:extLst>
          </p:cNvPr>
          <p:cNvSpPr/>
          <p:nvPr/>
        </p:nvSpPr>
        <p:spPr>
          <a:xfrm rot="5400000">
            <a:off x="7706356" y="4265702"/>
            <a:ext cx="108529" cy="206418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0622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53472C-7629-40AA-A05E-8E76F1E39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59286" y="6496740"/>
            <a:ext cx="2743200" cy="365125"/>
          </a:xfrm>
        </p:spPr>
        <p:txBody>
          <a:bodyPr/>
          <a:lstStyle/>
          <a:p>
            <a:fld id="{D36CDABE-310D-304E-9F79-5BB7E48DB457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C0DA4B3E-AC7E-46F3-AD39-DEC211884742}"/>
              </a:ext>
            </a:extLst>
          </p:cNvPr>
          <p:cNvSpPr txBox="1">
            <a:spLocks/>
          </p:cNvSpPr>
          <p:nvPr/>
        </p:nvSpPr>
        <p:spPr>
          <a:xfrm>
            <a:off x="466703" y="1112338"/>
            <a:ext cx="5471349" cy="584972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050">
                <a:latin typeface="Arial"/>
                <a:cs typeface="Arial"/>
              </a:rPr>
              <a:t>Project No. and Title:</a:t>
            </a:r>
            <a:r>
              <a:rPr lang="en-CA" sz="1050">
                <a:solidFill>
                  <a:schemeClr val="tx1"/>
                </a:solidFill>
                <a:latin typeface="Arial"/>
                <a:cs typeface="Arial"/>
              </a:rPr>
              <a:t>  Project Neuron</a:t>
            </a:r>
          </a:p>
          <a:p>
            <a:pPr algn="l"/>
            <a:r>
              <a:rPr lang="en-CA" sz="1050">
                <a:latin typeface="Arial"/>
                <a:cs typeface="Arial"/>
              </a:rPr>
              <a:t>Project Sponsor: </a:t>
            </a:r>
            <a:r>
              <a:rPr lang="en-CA" sz="1050">
                <a:solidFill>
                  <a:schemeClr val="tx1"/>
                </a:solidFill>
                <a:latin typeface="Arial"/>
                <a:cs typeface="Arial"/>
              </a:rPr>
              <a:t>Keith Washington</a:t>
            </a:r>
            <a:endParaRPr lang="en-US" sz="1050">
              <a:solidFill>
                <a:schemeClr val="tx1"/>
              </a:solidFill>
              <a:latin typeface="Arial"/>
              <a:cs typeface="Arial"/>
            </a:endParaRPr>
          </a:p>
          <a:p>
            <a:pPr algn="l"/>
            <a:r>
              <a:rPr lang="en-CA" sz="1050">
                <a:latin typeface="Arial"/>
                <a:cs typeface="Arial"/>
              </a:rPr>
              <a:t>Financial Category:</a:t>
            </a:r>
            <a:r>
              <a:rPr lang="en-CA" sz="1050">
                <a:solidFill>
                  <a:schemeClr val="tx1"/>
                </a:solidFill>
                <a:latin typeface="Arial"/>
                <a:cs typeface="Arial"/>
              </a:rPr>
              <a:t> CAPEX</a:t>
            </a: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79F6D22F-8782-4636-AEFB-078979A21335}"/>
              </a:ext>
            </a:extLst>
          </p:cNvPr>
          <p:cNvSpPr txBox="1">
            <a:spLocks/>
          </p:cNvSpPr>
          <p:nvPr/>
        </p:nvSpPr>
        <p:spPr>
          <a:xfrm>
            <a:off x="460222" y="1717842"/>
            <a:ext cx="5480208" cy="1332257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200" dirty="0">
                <a:latin typeface="Arial"/>
                <a:cs typeface="Arial"/>
              </a:rPr>
              <a:t>Current Status:</a:t>
            </a:r>
          </a:p>
          <a:p>
            <a:pPr algn="l"/>
            <a:r>
              <a:rPr lang="en-CA" sz="1200" dirty="0">
                <a:solidFill>
                  <a:schemeClr val="tx1"/>
                </a:solidFill>
                <a:latin typeface="Arial"/>
                <a:cs typeface="Arial"/>
              </a:rPr>
              <a:t>Project </a:t>
            </a:r>
            <a:r>
              <a:rPr lang="en-CA" sz="1200" dirty="0">
                <a:solidFill>
                  <a:schemeClr val="tx1"/>
                </a:solidFill>
                <a:highlight>
                  <a:srgbClr val="00FF00"/>
                </a:highlight>
                <a:latin typeface="Arial"/>
                <a:cs typeface="Arial"/>
              </a:rPr>
              <a:t>On-Track </a:t>
            </a:r>
          </a:p>
          <a:p>
            <a:pPr marL="171450" indent="-171450" algn="l">
              <a:buFont typeface="Arial,Sans-Serif"/>
              <a:buChar char="•"/>
            </a:pPr>
            <a:r>
              <a:rPr lang="en-CA" sz="1200" b="0" dirty="0">
                <a:solidFill>
                  <a:srgbClr val="000000"/>
                </a:solidFill>
                <a:latin typeface="Arial"/>
                <a:cs typeface="Arial"/>
              </a:rPr>
              <a:t>First sprint starts on January 4</a:t>
            </a:r>
            <a:endParaRPr lang="en-CA" sz="1200" b="0" dirty="0">
              <a:solidFill>
                <a:srgbClr val="000000"/>
              </a:solidFill>
              <a:cs typeface="Arial"/>
            </a:endParaRPr>
          </a:p>
          <a:p>
            <a:pPr marL="171450" indent="-171450" algn="l">
              <a:buFont typeface="Arial,Sans-Serif"/>
              <a:buChar char="•"/>
            </a:pPr>
            <a:endParaRPr lang="en-CA" sz="1200" b="0">
              <a:solidFill>
                <a:srgbClr val="000000"/>
              </a:solidFill>
              <a:cs typeface="Arial"/>
            </a:endParaRPr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EDDFF2ED-39DA-4C80-AE9E-71BFEAB514A8}"/>
              </a:ext>
            </a:extLst>
          </p:cNvPr>
          <p:cNvSpPr txBox="1">
            <a:spLocks/>
          </p:cNvSpPr>
          <p:nvPr/>
        </p:nvSpPr>
        <p:spPr>
          <a:xfrm>
            <a:off x="6010824" y="815340"/>
            <a:ext cx="5705516" cy="1718322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200">
                <a:latin typeface="Arial"/>
                <a:cs typeface="Arial"/>
              </a:rPr>
              <a:t>Project Scope: </a:t>
            </a:r>
            <a:endParaRPr lang="en-CA"/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en-US" sz="900" b="0">
                <a:solidFill>
                  <a:schemeClr val="tx1"/>
                </a:solidFill>
                <a:latin typeface="Arial"/>
                <a:cs typeface="Arial"/>
              </a:rPr>
              <a:t>Dashboard to provide analytics on all products and customers from all verticals, accessible internally and externally (with the required authentication and authorization)</a:t>
            </a:r>
            <a:endParaRPr lang="en-US" sz="900" b="0">
              <a:solidFill>
                <a:schemeClr val="tx1"/>
              </a:solidFill>
              <a:latin typeface="Arial"/>
              <a:ea typeface="+mn-lt"/>
              <a:cs typeface="+mn-lt"/>
            </a:endParaRP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en-US" sz="900" b="0">
                <a:solidFill>
                  <a:schemeClr val="tx1"/>
                </a:solidFill>
                <a:latin typeface="Arial"/>
                <a:cs typeface="Arial"/>
              </a:rPr>
              <a:t>SSO to access all products across the 4 verticals</a:t>
            </a:r>
            <a:endParaRPr lang="en-US" sz="900" b="0">
              <a:solidFill>
                <a:schemeClr val="tx1"/>
              </a:solidFill>
              <a:latin typeface="Arial"/>
              <a:ea typeface="+mn-lt"/>
              <a:cs typeface="+mn-lt"/>
            </a:endParaRP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en-US" sz="900" b="0">
                <a:solidFill>
                  <a:schemeClr val="tx1"/>
                </a:solidFill>
                <a:latin typeface="Arial"/>
                <a:cs typeface="Arial"/>
              </a:rPr>
              <a:t>Products in scope are:</a:t>
            </a:r>
            <a:endParaRPr lang="en-US" sz="900" b="0">
              <a:solidFill>
                <a:schemeClr val="tx1"/>
              </a:solidFill>
              <a:latin typeface="Arial"/>
              <a:ea typeface="+mn-lt"/>
              <a:cs typeface="+mn-lt"/>
            </a:endParaRPr>
          </a:p>
          <a:p>
            <a:pPr marL="540000" lvl="2" indent="-360000">
              <a:buFont typeface="Symbol,Sans-Serif"/>
              <a:buChar char="•"/>
            </a:pPr>
            <a:r>
              <a:rPr lang="en-CA" sz="900">
                <a:latin typeface="Arial"/>
                <a:cs typeface="Arial"/>
              </a:rPr>
              <a:t>Websites - </a:t>
            </a:r>
            <a:r>
              <a:rPr lang="en-CA" sz="900" err="1">
                <a:latin typeface="Arial"/>
                <a:cs typeface="Arial"/>
              </a:rPr>
              <a:t>WebDVM</a:t>
            </a:r>
            <a:r>
              <a:rPr lang="en-CA" sz="900">
                <a:latin typeface="Arial"/>
                <a:cs typeface="Arial"/>
              </a:rPr>
              <a:t>, PS Vet, CPASS, PS Dental, PS Legal, Nifty</a:t>
            </a:r>
            <a:endParaRPr lang="en-US" sz="900">
              <a:ea typeface="+mn-lt"/>
              <a:cs typeface="+mn-lt"/>
            </a:endParaRPr>
          </a:p>
          <a:p>
            <a:pPr marL="540000" lvl="2" indent="-360000">
              <a:buFont typeface="Symbol,Sans-Serif"/>
              <a:buChar char="•"/>
            </a:pPr>
            <a:r>
              <a:rPr lang="en-CA" sz="900">
                <a:latin typeface="Arial"/>
                <a:cs typeface="Arial"/>
              </a:rPr>
              <a:t>Social Media Management</a:t>
            </a:r>
            <a:endParaRPr lang="en-CA" sz="900">
              <a:ea typeface="+mn-lt"/>
              <a:cs typeface="+mn-lt"/>
            </a:endParaRPr>
          </a:p>
          <a:p>
            <a:pPr marL="540000" lvl="2" indent="-360000">
              <a:buFont typeface="Symbol,Sans-Serif"/>
              <a:buChar char="•"/>
            </a:pPr>
            <a:r>
              <a:rPr lang="en-CA" sz="900" err="1">
                <a:latin typeface="Arial"/>
                <a:cs typeface="Arial"/>
              </a:rPr>
              <a:t>ClientEd</a:t>
            </a:r>
            <a:endParaRPr lang="en-US" sz="900">
              <a:ea typeface="+mn-lt"/>
              <a:cs typeface="+mn-lt"/>
            </a:endParaRPr>
          </a:p>
          <a:p>
            <a:pPr marL="540000" lvl="2" indent="-360000">
              <a:buFont typeface="Symbol,Sans-Serif"/>
              <a:buChar char="•"/>
            </a:pPr>
            <a:r>
              <a:rPr lang="en-CA" sz="900">
                <a:latin typeface="Arial"/>
                <a:cs typeface="Arial"/>
              </a:rPr>
              <a:t>Sofie</a:t>
            </a:r>
            <a:endParaRPr lang="en-US" sz="900">
              <a:ea typeface="+mn-lt"/>
              <a:cs typeface="+mn-lt"/>
            </a:endParaRPr>
          </a:p>
          <a:p>
            <a:pPr marL="540000" lvl="2" indent="-360000">
              <a:buFont typeface="Symbol,Sans-Serif"/>
              <a:buChar char="•"/>
            </a:pPr>
            <a:r>
              <a:rPr lang="en-CA" sz="900">
                <a:latin typeface="Arial"/>
                <a:cs typeface="Arial"/>
              </a:rPr>
              <a:t>Digital Services - PPC, Social Ads, </a:t>
            </a:r>
            <a:r>
              <a:rPr lang="en-CA" sz="900" err="1">
                <a:latin typeface="Arial"/>
                <a:cs typeface="Arial"/>
              </a:rPr>
              <a:t>CallRail</a:t>
            </a:r>
            <a:r>
              <a:rPr lang="en-CA" sz="900">
                <a:latin typeface="Arial"/>
                <a:cs typeface="Arial"/>
              </a:rPr>
              <a:t>/Call Tracking, SEO, Link Strategies &amp; Video Marketing</a:t>
            </a:r>
            <a:endParaRPr lang="en-US" sz="900">
              <a:latin typeface="Calibri" panose="020F0502020204030204"/>
              <a:cs typeface="Calibri" panose="020F0502020204030204"/>
            </a:endParaRPr>
          </a:p>
          <a:p>
            <a:pPr marL="540000" lvl="2" indent="-360000">
              <a:buFont typeface="Symbol,Sans-Serif"/>
              <a:buChar char="•"/>
            </a:pPr>
            <a:r>
              <a:rPr lang="en-CA" sz="900">
                <a:latin typeface="Arial"/>
                <a:cs typeface="Arial"/>
              </a:rPr>
              <a:t>Client Communication Software - ALLYDVM, </a:t>
            </a:r>
            <a:r>
              <a:rPr lang="en-CA" sz="900" err="1">
                <a:latin typeface="Arial"/>
                <a:cs typeface="Arial"/>
              </a:rPr>
              <a:t>PracticeMojo</a:t>
            </a:r>
            <a:r>
              <a:rPr lang="en-CA" sz="900">
                <a:latin typeface="Arial"/>
                <a:cs typeface="Arial"/>
              </a:rPr>
              <a:t>, Telemedicine/</a:t>
            </a:r>
            <a:r>
              <a:rPr lang="en-CA" sz="900" err="1">
                <a:latin typeface="Arial"/>
                <a:cs typeface="Arial"/>
              </a:rPr>
              <a:t>Teletriage</a:t>
            </a:r>
            <a:r>
              <a:rPr lang="en-CA" sz="900">
                <a:latin typeface="Arial"/>
                <a:cs typeface="Arial"/>
              </a:rPr>
              <a:t>, PetNurse, </a:t>
            </a:r>
            <a:r>
              <a:rPr lang="en-CA" sz="900" err="1">
                <a:latin typeface="Arial"/>
                <a:cs typeface="Arial"/>
              </a:rPr>
              <a:t>Petriage</a:t>
            </a:r>
            <a:endParaRPr lang="en-US" sz="27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3" name="Title 2">
            <a:extLst>
              <a:ext uri="{FF2B5EF4-FFF2-40B4-BE49-F238E27FC236}">
                <a16:creationId xmlns:a16="http://schemas.microsoft.com/office/drawing/2014/main" id="{BCBC18FF-1274-4A65-859B-060EF9F4A527}"/>
              </a:ext>
            </a:extLst>
          </p:cNvPr>
          <p:cNvSpPr txBox="1">
            <a:spLocks/>
          </p:cNvSpPr>
          <p:nvPr/>
        </p:nvSpPr>
        <p:spPr>
          <a:xfrm>
            <a:off x="6016331" y="2537987"/>
            <a:ext cx="5715354" cy="73304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200">
                <a:latin typeface="Arial"/>
                <a:cs typeface="Arial"/>
              </a:rPr>
              <a:t>Next Steps:</a:t>
            </a:r>
          </a:p>
          <a:p>
            <a:pPr marL="171450" indent="-171450" algn="l">
              <a:buFont typeface="Arial"/>
              <a:buChar char="•"/>
            </a:pPr>
            <a:r>
              <a:rPr lang="en-CA" sz="1000" b="0">
                <a:solidFill>
                  <a:schemeClr val="tx1"/>
                </a:solidFill>
                <a:latin typeface="Arial"/>
                <a:cs typeface="Arial"/>
              </a:rPr>
              <a:t>Continue to refine the user stories and acceptance criteria – Dale</a:t>
            </a:r>
          </a:p>
          <a:p>
            <a:pPr marL="171450" indent="-171450" algn="l">
              <a:buFont typeface="Arial"/>
              <a:buChar char="•"/>
            </a:pPr>
            <a:r>
              <a:rPr lang="en-CA" sz="1000" b="0">
                <a:solidFill>
                  <a:schemeClr val="tx1"/>
                </a:solidFill>
                <a:latin typeface="Arial"/>
                <a:cs typeface="Arial"/>
              </a:rPr>
              <a:t>Continue to prioritize the User Stories – Dale</a:t>
            </a:r>
          </a:p>
          <a:p>
            <a:pPr marL="171450" indent="-171450" algn="l">
              <a:buFont typeface="Arial"/>
              <a:buChar char="•"/>
            </a:pPr>
            <a:r>
              <a:rPr lang="en-CA" sz="1000" b="0">
                <a:solidFill>
                  <a:schemeClr val="tx1"/>
                </a:solidFill>
                <a:latin typeface="Arial"/>
                <a:cs typeface="Arial"/>
              </a:rPr>
              <a:t>Start development – all team members</a:t>
            </a: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DB826703-A18B-4C73-A4FD-DC57DEC81C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175596"/>
              </p:ext>
            </p:extLst>
          </p:nvPr>
        </p:nvGraphicFramePr>
        <p:xfrm>
          <a:off x="490634" y="3357020"/>
          <a:ext cx="2822880" cy="1352550"/>
        </p:xfrm>
        <a:graphic>
          <a:graphicData uri="http://schemas.openxmlformats.org/drawingml/2006/table">
            <a:tbl>
              <a:tblPr/>
              <a:tblGrid>
                <a:gridCol w="1514102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1308778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Budget +/- 50%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CA" sz="1100" b="0" i="0" u="none" strike="noStrike" noProof="0"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CA" sz="1200" b="1" dirty="0"/>
                        <a:t>Actuals to 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b="0" dirty="0"/>
                        <a:t>$8,398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Estimate to Complete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CA" sz="1100" b="0" i="0" u="none" strike="noStrike" noProof="0"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Variance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 b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83BB7539-4FD7-482D-B2B6-C6597B5361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7309190"/>
              </p:ext>
            </p:extLst>
          </p:nvPr>
        </p:nvGraphicFramePr>
        <p:xfrm>
          <a:off x="3327721" y="3373562"/>
          <a:ext cx="2659201" cy="1219200"/>
        </p:xfrm>
        <a:graphic>
          <a:graphicData uri="http://schemas.openxmlformats.org/drawingml/2006/table">
            <a:tbl>
              <a:tblPr/>
              <a:tblGrid>
                <a:gridCol w="1961683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697518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Baseline Estimate (Internal)</a:t>
                      </a:r>
                      <a:endParaRPr lang="en-US" dirty="0"/>
                    </a:p>
                  </a:txBody>
                  <a:tcPr marL="75570" marR="755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CA" sz="1100" b="1"/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Actual Hours Used </a:t>
                      </a:r>
                      <a:r>
                        <a:rPr lang="en-CA" sz="1200" b="1" i="0" u="none" strike="noStrike" noProof="0" dirty="0">
                          <a:latin typeface="Calibri"/>
                        </a:rPr>
                        <a:t>(Internal)</a:t>
                      </a:r>
                      <a:endParaRPr lang="en-CA" sz="1200" b="1" dirty="0"/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b="1" dirty="0"/>
                        <a:t>127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Estimate to Complete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CA" sz="1100" b="1"/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Variance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1100" b="1"/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231FBC6B-6087-4EC9-AF98-EFE79F35F684}"/>
              </a:ext>
            </a:extLst>
          </p:cNvPr>
          <p:cNvGraphicFramePr>
            <a:graphicFrameLocks noGrp="1"/>
          </p:cNvGraphicFramePr>
          <p:nvPr/>
        </p:nvGraphicFramePr>
        <p:xfrm>
          <a:off x="6011790" y="3595997"/>
          <a:ext cx="2262025" cy="1219200"/>
        </p:xfrm>
        <a:graphic>
          <a:graphicData uri="http://schemas.openxmlformats.org/drawingml/2006/table">
            <a:tbl>
              <a:tblPr/>
              <a:tblGrid>
                <a:gridCol w="1440496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821529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CA" sz="1200" b="1"/>
                        <a:t>Budget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86624">
                <a:tc>
                  <a:txBody>
                    <a:bodyPr/>
                    <a:lstStyle/>
                    <a:p>
                      <a:r>
                        <a:rPr lang="en-CA" sz="1200" b="1"/>
                        <a:t>Schedule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286624">
                <a:tc>
                  <a:txBody>
                    <a:bodyPr/>
                    <a:lstStyle/>
                    <a:p>
                      <a:r>
                        <a:rPr lang="en-CA" sz="1200" b="1"/>
                        <a:t>Scope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286624">
                <a:tc>
                  <a:txBody>
                    <a:bodyPr/>
                    <a:lstStyle/>
                    <a:p>
                      <a:r>
                        <a:rPr lang="en-CA" sz="1200" b="1"/>
                        <a:t>Overall 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EAD5698D-8361-4C16-A6F2-29C1311289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7776256"/>
              </p:ext>
            </p:extLst>
          </p:nvPr>
        </p:nvGraphicFramePr>
        <p:xfrm>
          <a:off x="8328837" y="3570767"/>
          <a:ext cx="3380018" cy="1046944"/>
        </p:xfrm>
        <a:graphic>
          <a:graphicData uri="http://schemas.openxmlformats.org/drawingml/2006/table">
            <a:tbl>
              <a:tblPr/>
              <a:tblGrid>
                <a:gridCol w="446639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2933379">
                  <a:extLst>
                    <a:ext uri="{9D8B030D-6E8A-4147-A177-3AD203B41FA5}">
                      <a16:colId xmlns:a16="http://schemas.microsoft.com/office/drawing/2014/main" val="573195856"/>
                    </a:ext>
                  </a:extLst>
                </a:gridCol>
              </a:tblGrid>
              <a:tr h="301255">
                <a:tc>
                  <a:txBody>
                    <a:bodyPr/>
                    <a:lstStyle/>
                    <a:p>
                      <a:r>
                        <a:rPr lang="en-CA" sz="1400"/>
                        <a:t>1.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kern="1200" noProof="0">
                          <a:solidFill>
                            <a:schemeClr val="tx1"/>
                          </a:solidFill>
                        </a:rPr>
                        <a:t>Resource Availability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79375">
                <a:tc>
                  <a:txBody>
                    <a:bodyPr/>
                    <a:lstStyle/>
                    <a:p>
                      <a:r>
                        <a:rPr lang="en-CA" sz="1400"/>
                        <a:t>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Prompt decision on collaboration tool and other technologies to be used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315424">
                <a:tc>
                  <a:txBody>
                    <a:bodyPr/>
                    <a:lstStyle/>
                    <a:p>
                      <a:r>
                        <a:rPr lang="en-CA" sz="1400"/>
                        <a:t>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26BE9F4D-C418-4A3A-ACA8-A896A4971D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4838440"/>
              </p:ext>
            </p:extLst>
          </p:nvPr>
        </p:nvGraphicFramePr>
        <p:xfrm>
          <a:off x="436142" y="5198494"/>
          <a:ext cx="3781249" cy="1447800"/>
        </p:xfrm>
        <a:graphic>
          <a:graphicData uri="http://schemas.openxmlformats.org/drawingml/2006/table">
            <a:tbl>
              <a:tblPr/>
              <a:tblGrid>
                <a:gridCol w="1722073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1051914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  <a:gridCol w="1007262">
                  <a:extLst>
                    <a:ext uri="{9D8B030D-6E8A-4147-A177-3AD203B41FA5}">
                      <a16:colId xmlns:a16="http://schemas.microsoft.com/office/drawing/2014/main" val="2753391537"/>
                    </a:ext>
                  </a:extLst>
                </a:gridCol>
              </a:tblGrid>
              <a:tr h="215672">
                <a:tc>
                  <a:txBody>
                    <a:bodyPr/>
                    <a:lstStyle/>
                    <a:p>
                      <a:r>
                        <a:rPr lang="en-CA" sz="1400" b="1"/>
                        <a:t>Milestone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/>
                        <a:t>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/>
                        <a:t>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177611">
                <a:tc>
                  <a:txBody>
                    <a:bodyPr/>
                    <a:lstStyle/>
                    <a:p>
                      <a:r>
                        <a:rPr lang="en-US" sz="900"/>
                        <a:t>Kick-off </a:t>
                      </a:r>
                      <a:endParaRPr lang="en-CA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Nov 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Completed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190297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Project Release Plan</a:t>
                      </a:r>
                      <a:endParaRPr lang="en-US" sz="900" b="0" i="0" u="none" strike="noStrike" noProof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900"/>
                        <a:t>Dec 17, 2022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Completed</a:t>
                      </a:r>
                      <a:endParaRPr lang="en-US" sz="900" b="0" i="0" u="none" strike="noStrike" noProof="0" err="1"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202984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Sprint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Feb 1, 2022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Not Started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  <a:tr h="16492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Sprint 2</a:t>
                      </a:r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Mar 1, 2022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Not Started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1152880"/>
                  </a:ext>
                </a:extLst>
              </a:tr>
              <a:tr h="16492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/>
                        <a:t>Sprint 3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900"/>
                        <a:t>Mar 29, 2022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Not Started</a:t>
                      </a:r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5233719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258EA61F-2D54-4C5B-ACF4-167822186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205935"/>
              </p:ext>
            </p:extLst>
          </p:nvPr>
        </p:nvGraphicFramePr>
        <p:xfrm>
          <a:off x="4227285" y="5197928"/>
          <a:ext cx="3786154" cy="1397004"/>
        </p:xfrm>
        <a:graphic>
          <a:graphicData uri="http://schemas.openxmlformats.org/drawingml/2006/table">
            <a:tbl>
              <a:tblPr/>
              <a:tblGrid>
                <a:gridCol w="1322942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837548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  <a:gridCol w="1625664">
                  <a:extLst>
                    <a:ext uri="{9D8B030D-6E8A-4147-A177-3AD203B41FA5}">
                      <a16:colId xmlns:a16="http://schemas.microsoft.com/office/drawing/2014/main" val="2753391537"/>
                    </a:ext>
                  </a:extLst>
                </a:gridCol>
              </a:tblGrid>
              <a:tr h="314557">
                <a:tc>
                  <a:txBody>
                    <a:bodyPr/>
                    <a:lstStyle/>
                    <a:p>
                      <a:r>
                        <a:rPr lang="en-CA" sz="1400" b="1"/>
                        <a:t>Milestone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/>
                        <a:t>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/>
                        <a:t>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3129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/>
                        <a:t>Sprint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Apr 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Not Started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27755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Sprint 5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May 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Not Started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23129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Sprint 6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Jun 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Not Started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  <a:tr h="342313">
                <a:tc>
                  <a:txBody>
                    <a:bodyPr/>
                    <a:lstStyle/>
                    <a:p>
                      <a:r>
                        <a:rPr lang="en-US" sz="900"/>
                        <a:t>Project Closure</a:t>
                      </a:r>
                      <a:endParaRPr lang="en-CA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TBD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Not Started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4202227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5BAE5EDE-386A-4156-AE34-928F3BEDCE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00440"/>
              </p:ext>
            </p:extLst>
          </p:nvPr>
        </p:nvGraphicFramePr>
        <p:xfrm>
          <a:off x="8016040" y="5192608"/>
          <a:ext cx="3613936" cy="1413781"/>
        </p:xfrm>
        <a:graphic>
          <a:graphicData uri="http://schemas.openxmlformats.org/drawingml/2006/table">
            <a:tbl>
              <a:tblPr/>
              <a:tblGrid>
                <a:gridCol w="386579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3227357">
                  <a:extLst>
                    <a:ext uri="{9D8B030D-6E8A-4147-A177-3AD203B41FA5}">
                      <a16:colId xmlns:a16="http://schemas.microsoft.com/office/drawing/2014/main" val="573195856"/>
                    </a:ext>
                  </a:extLst>
                </a:gridCol>
              </a:tblGrid>
              <a:tr h="515594">
                <a:tc>
                  <a:txBody>
                    <a:bodyPr/>
                    <a:lstStyle/>
                    <a:p>
                      <a:r>
                        <a:rPr lang="en-CA" sz="1400"/>
                        <a:t>1.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100"/>
                        <a:t>Decision on the technical solution to be used for this project (analytics, SSO) – Bob, Steve, Cody, Tony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414548">
                <a:tc>
                  <a:txBody>
                    <a:bodyPr/>
                    <a:lstStyle/>
                    <a:p>
                      <a:r>
                        <a:rPr lang="en-CA" sz="1400"/>
                        <a:t>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483639">
                <a:tc>
                  <a:txBody>
                    <a:bodyPr/>
                    <a:lstStyle/>
                    <a:p>
                      <a:r>
                        <a:rPr lang="en-CA" sz="1400"/>
                        <a:t>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</a:tbl>
          </a:graphicData>
        </a:graphic>
      </p:graphicFrame>
      <p:sp>
        <p:nvSpPr>
          <p:cNvPr id="41" name="Subtitle 3">
            <a:extLst>
              <a:ext uri="{FF2B5EF4-FFF2-40B4-BE49-F238E27FC236}">
                <a16:creationId xmlns:a16="http://schemas.microsoft.com/office/drawing/2014/main" id="{77A220F8-6CD4-4CC3-BA7A-A0BAE8AC7474}"/>
              </a:ext>
            </a:extLst>
          </p:cNvPr>
          <p:cNvSpPr txBox="1">
            <a:spLocks/>
          </p:cNvSpPr>
          <p:nvPr/>
        </p:nvSpPr>
        <p:spPr>
          <a:xfrm>
            <a:off x="432072" y="4891531"/>
            <a:ext cx="7567437" cy="278335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/>
              <a:t>Key Milestones</a:t>
            </a:r>
          </a:p>
        </p:txBody>
      </p:sp>
      <p:sp>
        <p:nvSpPr>
          <p:cNvPr id="43" name="Subtitle 3">
            <a:extLst>
              <a:ext uri="{FF2B5EF4-FFF2-40B4-BE49-F238E27FC236}">
                <a16:creationId xmlns:a16="http://schemas.microsoft.com/office/drawing/2014/main" id="{09A48BF0-718F-4378-BC2D-FADE2A01D63C}"/>
              </a:ext>
            </a:extLst>
          </p:cNvPr>
          <p:cNvSpPr txBox="1">
            <a:spLocks/>
          </p:cNvSpPr>
          <p:nvPr/>
        </p:nvSpPr>
        <p:spPr>
          <a:xfrm>
            <a:off x="7996381" y="4887458"/>
            <a:ext cx="3613936" cy="286733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>
                <a:latin typeface="Arial"/>
                <a:cs typeface="Arial"/>
              </a:rPr>
              <a:t>Change/Decision Requests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45" name="Subtitle 3">
            <a:extLst>
              <a:ext uri="{FF2B5EF4-FFF2-40B4-BE49-F238E27FC236}">
                <a16:creationId xmlns:a16="http://schemas.microsoft.com/office/drawing/2014/main" id="{116CF3D1-B151-4792-8F0A-3AA3E30F21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0315" y="3057329"/>
            <a:ext cx="2943296" cy="262460"/>
          </a:xfrm>
          <a:ln w="19050"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pPr algn="ctr"/>
            <a:r>
              <a:rPr lang="en-CA"/>
              <a:t>Project Financials</a:t>
            </a:r>
          </a:p>
        </p:txBody>
      </p:sp>
      <p:sp>
        <p:nvSpPr>
          <p:cNvPr id="47" name="Subtitle 3">
            <a:extLst>
              <a:ext uri="{FF2B5EF4-FFF2-40B4-BE49-F238E27FC236}">
                <a16:creationId xmlns:a16="http://schemas.microsoft.com/office/drawing/2014/main" id="{C310C1F8-5458-4C56-A05C-801EC5FA2432}"/>
              </a:ext>
            </a:extLst>
          </p:cNvPr>
          <p:cNvSpPr txBox="1">
            <a:spLocks/>
          </p:cNvSpPr>
          <p:nvPr/>
        </p:nvSpPr>
        <p:spPr>
          <a:xfrm>
            <a:off x="6020993" y="3283897"/>
            <a:ext cx="2262026" cy="278984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/>
              <a:t>Project Status</a:t>
            </a:r>
          </a:p>
        </p:txBody>
      </p:sp>
      <p:sp>
        <p:nvSpPr>
          <p:cNvPr id="49" name="Subtitle 3">
            <a:extLst>
              <a:ext uri="{FF2B5EF4-FFF2-40B4-BE49-F238E27FC236}">
                <a16:creationId xmlns:a16="http://schemas.microsoft.com/office/drawing/2014/main" id="{4F0EE19F-5F61-4CE0-913D-43E58FA0FD90}"/>
              </a:ext>
            </a:extLst>
          </p:cNvPr>
          <p:cNvSpPr txBox="1">
            <a:spLocks/>
          </p:cNvSpPr>
          <p:nvPr/>
        </p:nvSpPr>
        <p:spPr>
          <a:xfrm>
            <a:off x="3396112" y="3064467"/>
            <a:ext cx="2550150" cy="271425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/>
              <a:t>Effort Est. (Hrs.)</a:t>
            </a:r>
          </a:p>
        </p:txBody>
      </p:sp>
      <p:sp>
        <p:nvSpPr>
          <p:cNvPr id="51" name="Subtitle 3">
            <a:extLst>
              <a:ext uri="{FF2B5EF4-FFF2-40B4-BE49-F238E27FC236}">
                <a16:creationId xmlns:a16="http://schemas.microsoft.com/office/drawing/2014/main" id="{E03EFC06-C150-47F5-BAE3-5244710CC23E}"/>
              </a:ext>
            </a:extLst>
          </p:cNvPr>
          <p:cNvSpPr txBox="1">
            <a:spLocks/>
          </p:cNvSpPr>
          <p:nvPr/>
        </p:nvSpPr>
        <p:spPr>
          <a:xfrm>
            <a:off x="8312771" y="3287208"/>
            <a:ext cx="3403569" cy="279369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600">
                <a:latin typeface="Arial"/>
                <a:cs typeface="Arial"/>
              </a:rPr>
              <a:t>Major Risks</a:t>
            </a:r>
          </a:p>
        </p:txBody>
      </p:sp>
      <p:sp>
        <p:nvSpPr>
          <p:cNvPr id="53" name="Arrow: Up 52">
            <a:extLst>
              <a:ext uri="{FF2B5EF4-FFF2-40B4-BE49-F238E27FC236}">
                <a16:creationId xmlns:a16="http://schemas.microsoft.com/office/drawing/2014/main" id="{EBA84F96-3820-423B-BC25-0D46D61B603A}"/>
              </a:ext>
            </a:extLst>
          </p:cNvPr>
          <p:cNvSpPr/>
          <p:nvPr/>
        </p:nvSpPr>
        <p:spPr>
          <a:xfrm rot="5400000">
            <a:off x="7604142" y="4554297"/>
            <a:ext cx="108529" cy="206418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5" name="Arrow: Up 54">
            <a:extLst>
              <a:ext uri="{FF2B5EF4-FFF2-40B4-BE49-F238E27FC236}">
                <a16:creationId xmlns:a16="http://schemas.microsoft.com/office/drawing/2014/main" id="{FA027AE6-DD8E-4CAC-A4B2-FAD1AA2E4E37}"/>
              </a:ext>
            </a:extLst>
          </p:cNvPr>
          <p:cNvSpPr/>
          <p:nvPr/>
        </p:nvSpPr>
        <p:spPr>
          <a:xfrm rot="5400000">
            <a:off x="7588194" y="3944697"/>
            <a:ext cx="108529" cy="206418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7" name="Arrow: Up 56">
            <a:extLst>
              <a:ext uri="{FF2B5EF4-FFF2-40B4-BE49-F238E27FC236}">
                <a16:creationId xmlns:a16="http://schemas.microsoft.com/office/drawing/2014/main" id="{5B3CD757-E88D-4640-8AFB-8DDD5D35E8E8}"/>
              </a:ext>
            </a:extLst>
          </p:cNvPr>
          <p:cNvSpPr/>
          <p:nvPr/>
        </p:nvSpPr>
        <p:spPr>
          <a:xfrm rot="5400000">
            <a:off x="7598826" y="3671795"/>
            <a:ext cx="108529" cy="206418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9" name="Arrow: Up 58">
            <a:extLst>
              <a:ext uri="{FF2B5EF4-FFF2-40B4-BE49-F238E27FC236}">
                <a16:creationId xmlns:a16="http://schemas.microsoft.com/office/drawing/2014/main" id="{F3E88F64-4599-45A6-B1C6-8D6DA7A7F0CE}"/>
              </a:ext>
            </a:extLst>
          </p:cNvPr>
          <p:cNvSpPr/>
          <p:nvPr/>
        </p:nvSpPr>
        <p:spPr>
          <a:xfrm rot="5400000">
            <a:off x="7581784" y="4283845"/>
            <a:ext cx="108529" cy="206418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6859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53472C-7629-40AA-A05E-8E76F1E39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59286" y="6496740"/>
            <a:ext cx="2743200" cy="365125"/>
          </a:xfrm>
        </p:spPr>
        <p:txBody>
          <a:bodyPr/>
          <a:lstStyle/>
          <a:p>
            <a:fld id="{D36CDABE-310D-304E-9F79-5BB7E48DB457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C0DA4B3E-AC7E-46F3-AD39-DEC211884742}"/>
              </a:ext>
            </a:extLst>
          </p:cNvPr>
          <p:cNvSpPr txBox="1">
            <a:spLocks/>
          </p:cNvSpPr>
          <p:nvPr/>
        </p:nvSpPr>
        <p:spPr>
          <a:xfrm>
            <a:off x="466703" y="1112338"/>
            <a:ext cx="5471349" cy="584972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050">
                <a:latin typeface="Arial"/>
                <a:cs typeface="Arial"/>
              </a:rPr>
              <a:t>Project No. and Title:</a:t>
            </a:r>
            <a:r>
              <a:rPr lang="en-CA" sz="1050">
                <a:solidFill>
                  <a:schemeClr val="tx1"/>
                </a:solidFill>
                <a:latin typeface="Arial"/>
                <a:cs typeface="Arial"/>
              </a:rPr>
              <a:t>  </a:t>
            </a:r>
            <a:r>
              <a:rPr lang="en-CA" sz="1050" err="1">
                <a:solidFill>
                  <a:schemeClr val="tx1"/>
                </a:solidFill>
                <a:latin typeface="Arial"/>
                <a:cs typeface="Arial"/>
              </a:rPr>
              <a:t>PriceBook</a:t>
            </a:r>
            <a:r>
              <a:rPr lang="en-CA" sz="1050">
                <a:solidFill>
                  <a:schemeClr val="tx1"/>
                </a:solidFill>
                <a:latin typeface="Arial"/>
                <a:cs typeface="Arial"/>
              </a:rPr>
              <a:t> Project</a:t>
            </a:r>
          </a:p>
          <a:p>
            <a:pPr algn="l"/>
            <a:r>
              <a:rPr lang="en-CA" sz="1050">
                <a:latin typeface="Arial"/>
                <a:cs typeface="Arial"/>
              </a:rPr>
              <a:t>Project Sponsor: </a:t>
            </a:r>
            <a:r>
              <a:rPr lang="en-CA" sz="1050">
                <a:solidFill>
                  <a:schemeClr val="tx1"/>
                </a:solidFill>
                <a:latin typeface="Arial"/>
                <a:cs typeface="Arial"/>
              </a:rPr>
              <a:t>Keith Washington</a:t>
            </a:r>
            <a:endParaRPr lang="en-US" sz="1050">
              <a:solidFill>
                <a:schemeClr val="tx1"/>
              </a:solidFill>
              <a:latin typeface="Arial"/>
              <a:cs typeface="Arial"/>
            </a:endParaRPr>
          </a:p>
          <a:p>
            <a:pPr algn="l"/>
            <a:r>
              <a:rPr lang="en-CA" sz="1050">
                <a:latin typeface="Arial"/>
                <a:cs typeface="Arial"/>
              </a:rPr>
              <a:t>Financial Category:</a:t>
            </a:r>
            <a:r>
              <a:rPr lang="en-CA" sz="1050">
                <a:solidFill>
                  <a:schemeClr val="tx1"/>
                </a:solidFill>
                <a:latin typeface="Arial"/>
                <a:cs typeface="Arial"/>
              </a:rPr>
              <a:t> OPEX</a:t>
            </a: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79F6D22F-8782-4636-AEFB-078979A21335}"/>
              </a:ext>
            </a:extLst>
          </p:cNvPr>
          <p:cNvSpPr txBox="1">
            <a:spLocks/>
          </p:cNvSpPr>
          <p:nvPr/>
        </p:nvSpPr>
        <p:spPr>
          <a:xfrm>
            <a:off x="460222" y="1717842"/>
            <a:ext cx="5480208" cy="1332257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200" dirty="0">
                <a:latin typeface="Arial"/>
                <a:cs typeface="Arial"/>
              </a:rPr>
              <a:t>Current Status:</a:t>
            </a:r>
          </a:p>
          <a:p>
            <a:pPr algn="l"/>
            <a:r>
              <a:rPr lang="en-CA" sz="1200" dirty="0">
                <a:solidFill>
                  <a:schemeClr val="tx1"/>
                </a:solidFill>
                <a:latin typeface="Arial"/>
                <a:cs typeface="Arial"/>
              </a:rPr>
              <a:t>Project </a:t>
            </a:r>
            <a:r>
              <a:rPr lang="en-CA" sz="1200" dirty="0">
                <a:solidFill>
                  <a:schemeClr val="tx1"/>
                </a:solidFill>
                <a:highlight>
                  <a:srgbClr val="00FF00"/>
                </a:highlight>
                <a:latin typeface="Arial"/>
                <a:cs typeface="Arial"/>
              </a:rPr>
              <a:t>On-Track </a:t>
            </a:r>
          </a:p>
          <a:p>
            <a:pPr marL="171450" indent="-171450" algn="l">
              <a:buFont typeface="Arial,Sans-Serif"/>
              <a:buChar char="•"/>
            </a:pPr>
            <a:r>
              <a:rPr lang="en-CA" sz="1200" b="0" dirty="0">
                <a:solidFill>
                  <a:srgbClr val="000000"/>
                </a:solidFill>
                <a:latin typeface="Arial"/>
                <a:cs typeface="Arial"/>
              </a:rPr>
              <a:t>Development activities started to enable MVP of the project ready for VMX in mid-January</a:t>
            </a:r>
          </a:p>
          <a:p>
            <a:pPr marL="628650" lvl="1" indent="-171450">
              <a:buFont typeface="Arial,Sans-Serif"/>
              <a:buChar char="•"/>
            </a:pPr>
            <a:r>
              <a:rPr lang="en-CA" sz="1000" dirty="0">
                <a:solidFill>
                  <a:srgbClr val="000000"/>
                </a:solidFill>
                <a:latin typeface="Arial"/>
                <a:cs typeface="Arial"/>
              </a:rPr>
              <a:t>Test product rate plan created in Zuora sandbox</a:t>
            </a:r>
          </a:p>
          <a:p>
            <a:pPr marL="628650" lvl="1" indent="-171450">
              <a:buFont typeface="Arial,Sans-Serif"/>
              <a:buChar char="•"/>
            </a:pPr>
            <a:r>
              <a:rPr lang="en-CA" sz="1000" dirty="0">
                <a:solidFill>
                  <a:srgbClr val="000000"/>
                </a:solidFill>
                <a:latin typeface="Arial"/>
                <a:cs typeface="Arial"/>
              </a:rPr>
              <a:t>Endpoint creation ongoing</a:t>
            </a:r>
            <a:endParaRPr lang="en-CA" sz="1000" b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628650" lvl="1" indent="-171450">
              <a:buFont typeface="Arial,Sans-Serif"/>
              <a:buChar char="•"/>
            </a:pPr>
            <a:r>
              <a:rPr lang="en-CA" sz="1000" dirty="0">
                <a:solidFill>
                  <a:srgbClr val="000000"/>
                </a:solidFill>
                <a:latin typeface="Arial"/>
                <a:cs typeface="Arial"/>
              </a:rPr>
              <a:t>API documentation in progress</a:t>
            </a:r>
          </a:p>
          <a:p>
            <a:pPr marL="171450" indent="-171450" algn="l">
              <a:buFont typeface="Arial,Sans-Serif"/>
              <a:buChar char="•"/>
            </a:pPr>
            <a:r>
              <a:rPr lang="en-CA" sz="1200" b="0" dirty="0">
                <a:solidFill>
                  <a:srgbClr val="000000"/>
                </a:solidFill>
                <a:latin typeface="Arial"/>
                <a:cs typeface="Arial"/>
              </a:rPr>
              <a:t>Requirement gathering and BRD documentation ongoing</a:t>
            </a:r>
            <a:endParaRPr lang="en-CA" sz="1200" b="0" dirty="0">
              <a:solidFill>
                <a:srgbClr val="000000"/>
              </a:solidFill>
              <a:cs typeface="Arial"/>
            </a:endParaRPr>
          </a:p>
          <a:p>
            <a:pPr marL="171450" indent="-171450" algn="l">
              <a:buFont typeface="Arial,Sans-Serif"/>
              <a:buChar char="•"/>
            </a:pPr>
            <a:endParaRPr lang="en-CA" sz="1200" b="0">
              <a:solidFill>
                <a:srgbClr val="000000"/>
              </a:solidFill>
              <a:cs typeface="Arial"/>
            </a:endParaRPr>
          </a:p>
          <a:p>
            <a:pPr marL="171450" indent="-171450" algn="l">
              <a:buFont typeface="Arial,Sans-Serif"/>
              <a:buChar char="•"/>
            </a:pPr>
            <a:endParaRPr lang="en-CA" sz="1200" b="0">
              <a:solidFill>
                <a:srgbClr val="000000"/>
              </a:solidFill>
              <a:cs typeface="Arial"/>
            </a:endParaRPr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EDDFF2ED-39DA-4C80-AE9E-71BFEAB514A8}"/>
              </a:ext>
            </a:extLst>
          </p:cNvPr>
          <p:cNvSpPr txBox="1">
            <a:spLocks/>
          </p:cNvSpPr>
          <p:nvPr/>
        </p:nvSpPr>
        <p:spPr>
          <a:xfrm>
            <a:off x="6010824" y="1111673"/>
            <a:ext cx="5713982" cy="1421989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200">
                <a:latin typeface="Arial"/>
                <a:cs typeface="Arial"/>
              </a:rPr>
              <a:t>Project Scope:</a:t>
            </a:r>
            <a:endParaRPr lang="en-US" sz="2700">
              <a:latin typeface="Calibri" panose="020F0502020204030204"/>
              <a:cs typeface="Calibri" panose="020F0502020204030204"/>
            </a:endParaRPr>
          </a:p>
          <a:p>
            <a:pPr marL="285750" indent="-285750" algn="l">
              <a:buFont typeface="Arial"/>
              <a:buChar char="•"/>
            </a:pPr>
            <a:r>
              <a:rPr lang="en-US" sz="1200" b="0">
                <a:solidFill>
                  <a:schemeClr val="tx1"/>
                </a:solidFill>
                <a:latin typeface="Arial"/>
                <a:cs typeface="Arial"/>
              </a:rPr>
              <a:t>Add all </a:t>
            </a:r>
            <a:r>
              <a:rPr lang="en-US" sz="1200" b="0" err="1">
                <a:solidFill>
                  <a:schemeClr val="tx1"/>
                </a:solidFill>
                <a:latin typeface="Arial"/>
                <a:cs typeface="Arial"/>
              </a:rPr>
              <a:t>ProSites</a:t>
            </a:r>
            <a:r>
              <a:rPr lang="en-US" sz="1200" b="0">
                <a:solidFill>
                  <a:schemeClr val="tx1"/>
                </a:solidFill>
                <a:latin typeface="Arial"/>
                <a:cs typeface="Arial"/>
              </a:rPr>
              <a:t> Vet products to the </a:t>
            </a:r>
            <a:r>
              <a:rPr lang="en-US" sz="1200" b="0" err="1">
                <a:solidFill>
                  <a:schemeClr val="tx1"/>
                </a:solidFill>
                <a:latin typeface="Arial"/>
                <a:cs typeface="Arial"/>
              </a:rPr>
              <a:t>LifeLearn</a:t>
            </a:r>
            <a:r>
              <a:rPr lang="en-US" sz="1200" b="0">
                <a:solidFill>
                  <a:schemeClr val="tx1"/>
                </a:solidFill>
                <a:latin typeface="Arial"/>
                <a:cs typeface="Arial"/>
              </a:rPr>
              <a:t> </a:t>
            </a:r>
            <a:r>
              <a:rPr lang="en-US" sz="1200" b="0" err="1">
                <a:solidFill>
                  <a:schemeClr val="tx1"/>
                </a:solidFill>
                <a:latin typeface="Arial"/>
                <a:cs typeface="Arial"/>
              </a:rPr>
              <a:t>SalesForce</a:t>
            </a:r>
            <a:r>
              <a:rPr lang="en-US" sz="1200" b="0">
                <a:solidFill>
                  <a:schemeClr val="tx1"/>
                </a:solidFill>
                <a:latin typeface="Arial"/>
                <a:cs typeface="Arial"/>
              </a:rPr>
              <a:t> Pricebook and provision them in </a:t>
            </a:r>
            <a:r>
              <a:rPr lang="en-US" sz="1200" b="0" err="1">
                <a:solidFill>
                  <a:schemeClr val="tx1"/>
                </a:solidFill>
                <a:latin typeface="Arial"/>
                <a:cs typeface="Arial"/>
              </a:rPr>
              <a:t>Zoura</a:t>
            </a:r>
            <a:endParaRPr lang="en-US" sz="1200" b="0" err="1">
              <a:solidFill>
                <a:schemeClr val="tx1"/>
              </a:solidFill>
            </a:endParaRPr>
          </a:p>
          <a:p>
            <a:pPr marL="285750" indent="-285750" algn="l">
              <a:buFont typeface="Arial"/>
              <a:buChar char="•"/>
            </a:pPr>
            <a:r>
              <a:rPr lang="en-US" sz="1200" b="0">
                <a:solidFill>
                  <a:schemeClr val="tx1"/>
                </a:solidFill>
                <a:latin typeface="Arial"/>
                <a:cs typeface="Arial"/>
              </a:rPr>
              <a:t>Implementation of a data integration to transfer closed/won information from </a:t>
            </a:r>
            <a:r>
              <a:rPr lang="en-US" sz="1200" b="0" err="1">
                <a:solidFill>
                  <a:schemeClr val="tx1"/>
                </a:solidFill>
                <a:latin typeface="Arial"/>
                <a:cs typeface="Arial"/>
              </a:rPr>
              <a:t>LifeLearn</a:t>
            </a:r>
            <a:r>
              <a:rPr lang="en-US" sz="1200" b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200" b="0" err="1">
                <a:solidFill>
                  <a:schemeClr val="tx1"/>
                </a:solidFill>
                <a:latin typeface="Arial"/>
                <a:cs typeface="Arial"/>
              </a:rPr>
              <a:t>SalesForce</a:t>
            </a:r>
            <a:r>
              <a:rPr lang="en-US" sz="1200" b="0">
                <a:solidFill>
                  <a:schemeClr val="tx1"/>
                </a:solidFill>
                <a:latin typeface="Arial"/>
                <a:cs typeface="Arial"/>
              </a:rPr>
              <a:t> to </a:t>
            </a:r>
            <a:r>
              <a:rPr lang="en-US" sz="1200" b="0" err="1">
                <a:solidFill>
                  <a:schemeClr val="tx1"/>
                </a:solidFill>
                <a:latin typeface="Arial"/>
                <a:cs typeface="Arial"/>
              </a:rPr>
              <a:t>ProSites</a:t>
            </a:r>
            <a:r>
              <a:rPr lang="en-US" sz="1200" b="0">
                <a:solidFill>
                  <a:schemeClr val="tx1"/>
                </a:solidFill>
                <a:latin typeface="Arial"/>
                <a:cs typeface="Arial"/>
              </a:rPr>
              <a:t> </a:t>
            </a:r>
            <a:r>
              <a:rPr lang="en-US" sz="1200" b="0" err="1">
                <a:solidFill>
                  <a:schemeClr val="tx1"/>
                </a:solidFill>
                <a:latin typeface="Arial"/>
                <a:cs typeface="Arial"/>
              </a:rPr>
              <a:t>SalesForce</a:t>
            </a:r>
            <a:r>
              <a:rPr lang="en-US" sz="1200" b="0">
                <a:solidFill>
                  <a:schemeClr val="tx1"/>
                </a:solidFill>
                <a:latin typeface="Arial"/>
                <a:cs typeface="Arial"/>
              </a:rPr>
              <a:t> </a:t>
            </a:r>
            <a:endParaRPr lang="en-US" sz="1200">
              <a:solidFill>
                <a:schemeClr val="tx1"/>
              </a:solidFill>
            </a:endParaRPr>
          </a:p>
          <a:p>
            <a:pPr algn="l"/>
            <a:endParaRPr lang="en-US" sz="1200">
              <a:solidFill>
                <a:schemeClr val="tx1"/>
              </a:solidFill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3" name="Title 2">
            <a:extLst>
              <a:ext uri="{FF2B5EF4-FFF2-40B4-BE49-F238E27FC236}">
                <a16:creationId xmlns:a16="http://schemas.microsoft.com/office/drawing/2014/main" id="{BCBC18FF-1274-4A65-859B-060EF9F4A527}"/>
              </a:ext>
            </a:extLst>
          </p:cNvPr>
          <p:cNvSpPr txBox="1">
            <a:spLocks/>
          </p:cNvSpPr>
          <p:nvPr/>
        </p:nvSpPr>
        <p:spPr>
          <a:xfrm>
            <a:off x="6016331" y="2537987"/>
            <a:ext cx="5715354" cy="73304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200" dirty="0">
                <a:latin typeface="Arial"/>
                <a:cs typeface="Arial"/>
              </a:rPr>
              <a:t>Next Steps:</a:t>
            </a:r>
          </a:p>
          <a:p>
            <a:pPr marL="171450" indent="-171450" algn="l">
              <a:buFont typeface="Arial"/>
              <a:buChar char="•"/>
            </a:pPr>
            <a:r>
              <a:rPr lang="en-CA" sz="1200" b="0" dirty="0">
                <a:solidFill>
                  <a:schemeClr val="tx1"/>
                </a:solidFill>
                <a:latin typeface="Arial"/>
                <a:cs typeface="Arial"/>
              </a:rPr>
              <a:t>Develop the BRD – Hemant (Jan 14)</a:t>
            </a:r>
            <a:endParaRPr lang="en-CA" sz="1200" b="0" dirty="0">
              <a:solidFill>
                <a:schemeClr val="tx1"/>
              </a:solidFill>
              <a:cs typeface="Arial"/>
            </a:endParaRPr>
          </a:p>
          <a:p>
            <a:pPr marL="171450" indent="-171450" algn="l">
              <a:buFont typeface="Arial"/>
              <a:buChar char="•"/>
            </a:pPr>
            <a:r>
              <a:rPr lang="en-CA" sz="1200" b="0" dirty="0">
                <a:solidFill>
                  <a:schemeClr val="tx1"/>
                </a:solidFill>
                <a:latin typeface="Arial"/>
                <a:cs typeface="Arial"/>
              </a:rPr>
              <a:t>Complete the endpoint creation – Anand &amp; Cody (ASAP)</a:t>
            </a:r>
            <a:endParaRPr lang="en-CA" sz="1200" b="0" dirty="0">
              <a:solidFill>
                <a:schemeClr val="tx1"/>
              </a:solidFill>
              <a:cs typeface="Arial"/>
            </a:endParaRPr>
          </a:p>
          <a:p>
            <a:pPr marL="171450" indent="-171450" algn="l">
              <a:buFont typeface="Arial"/>
              <a:buChar char="•"/>
            </a:pPr>
            <a:r>
              <a:rPr lang="en-CA" sz="1200" b="0" dirty="0">
                <a:solidFill>
                  <a:schemeClr val="tx1"/>
                </a:solidFill>
                <a:latin typeface="Arial"/>
                <a:cs typeface="Arial"/>
              </a:rPr>
              <a:t>Complete the API documentation – Anand (ASAP)</a:t>
            </a:r>
            <a:endParaRPr lang="en-CA" sz="1200" b="0" dirty="0">
              <a:solidFill>
                <a:schemeClr val="tx1"/>
              </a:solidFill>
              <a:cs typeface="Arial"/>
            </a:endParaRPr>
          </a:p>
          <a:p>
            <a:pPr marL="171450" indent="-171450" algn="l">
              <a:buFont typeface="Arial"/>
              <a:buChar char="•"/>
            </a:pPr>
            <a:endParaRPr lang="en-CA" sz="1000" b="0">
              <a:solidFill>
                <a:schemeClr val="tx1"/>
              </a:solidFill>
              <a:cs typeface="Arial"/>
            </a:endParaRP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DB826703-A18B-4C73-A4FD-DC57DEC81C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793784"/>
              </p:ext>
            </p:extLst>
          </p:nvPr>
        </p:nvGraphicFramePr>
        <p:xfrm>
          <a:off x="490634" y="3357020"/>
          <a:ext cx="2822880" cy="1352550"/>
        </p:xfrm>
        <a:graphic>
          <a:graphicData uri="http://schemas.openxmlformats.org/drawingml/2006/table">
            <a:tbl>
              <a:tblPr/>
              <a:tblGrid>
                <a:gridCol w="1514102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1308778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Budget +/- 50%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CA" sz="1100" b="0" i="0" u="none" strike="noStrike" noProof="0"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CA" sz="1200" b="1" dirty="0"/>
                        <a:t>Actuals to 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b="0" dirty="0"/>
                        <a:t>$2,755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Estimate to Complete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CA" sz="1100" b="0" i="0" u="none" strike="noStrike" noProof="0"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Variance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 b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83BB7539-4FD7-482D-B2B6-C6597B5361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3802952"/>
              </p:ext>
            </p:extLst>
          </p:nvPr>
        </p:nvGraphicFramePr>
        <p:xfrm>
          <a:off x="3327721" y="3373562"/>
          <a:ext cx="2659201" cy="1219200"/>
        </p:xfrm>
        <a:graphic>
          <a:graphicData uri="http://schemas.openxmlformats.org/drawingml/2006/table">
            <a:tbl>
              <a:tblPr/>
              <a:tblGrid>
                <a:gridCol w="1961683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697518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Baseline Estimate (Internal)</a:t>
                      </a:r>
                      <a:endParaRPr lang="en-US" dirty="0"/>
                    </a:p>
                  </a:txBody>
                  <a:tcPr marL="75570" marR="755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CA" sz="1100" b="1"/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Actual Hours Used </a:t>
                      </a:r>
                      <a:r>
                        <a:rPr lang="en-CA" sz="1200" b="1" i="0" u="none" strike="noStrike" noProof="0" dirty="0">
                          <a:latin typeface="Calibri"/>
                        </a:rPr>
                        <a:t>(Internal)</a:t>
                      </a:r>
                      <a:endParaRPr lang="en-CA" sz="1200" b="1" dirty="0"/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b="1" dirty="0"/>
                        <a:t>45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Estimate to Complete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CA" sz="1100" b="1"/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 dirty="0"/>
                        <a:t>Variance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1100" b="1"/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231FBC6B-6087-4EC9-AF98-EFE79F35F684}"/>
              </a:ext>
            </a:extLst>
          </p:cNvPr>
          <p:cNvGraphicFramePr>
            <a:graphicFrameLocks noGrp="1"/>
          </p:cNvGraphicFramePr>
          <p:nvPr/>
        </p:nvGraphicFramePr>
        <p:xfrm>
          <a:off x="6011790" y="3595997"/>
          <a:ext cx="2262025" cy="1219200"/>
        </p:xfrm>
        <a:graphic>
          <a:graphicData uri="http://schemas.openxmlformats.org/drawingml/2006/table">
            <a:tbl>
              <a:tblPr/>
              <a:tblGrid>
                <a:gridCol w="1440496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821529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CA" sz="1200" b="1"/>
                        <a:t>Budget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86624">
                <a:tc>
                  <a:txBody>
                    <a:bodyPr/>
                    <a:lstStyle/>
                    <a:p>
                      <a:r>
                        <a:rPr lang="en-CA" sz="1200" b="1"/>
                        <a:t>Schedule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286624">
                <a:tc>
                  <a:txBody>
                    <a:bodyPr/>
                    <a:lstStyle/>
                    <a:p>
                      <a:r>
                        <a:rPr lang="en-CA" sz="1200" b="1"/>
                        <a:t>Scope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286624">
                <a:tc>
                  <a:txBody>
                    <a:bodyPr/>
                    <a:lstStyle/>
                    <a:p>
                      <a:r>
                        <a:rPr lang="en-CA" sz="1200" b="1"/>
                        <a:t>Overall 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EAD5698D-8361-4C16-A6F2-29C1311289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373915"/>
              </p:ext>
            </p:extLst>
          </p:nvPr>
        </p:nvGraphicFramePr>
        <p:xfrm>
          <a:off x="8328837" y="3570767"/>
          <a:ext cx="3380018" cy="1046944"/>
        </p:xfrm>
        <a:graphic>
          <a:graphicData uri="http://schemas.openxmlformats.org/drawingml/2006/table">
            <a:tbl>
              <a:tblPr/>
              <a:tblGrid>
                <a:gridCol w="446639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2933379">
                  <a:extLst>
                    <a:ext uri="{9D8B030D-6E8A-4147-A177-3AD203B41FA5}">
                      <a16:colId xmlns:a16="http://schemas.microsoft.com/office/drawing/2014/main" val="573195856"/>
                    </a:ext>
                  </a:extLst>
                </a:gridCol>
              </a:tblGrid>
              <a:tr h="301255">
                <a:tc>
                  <a:txBody>
                    <a:bodyPr/>
                    <a:lstStyle/>
                    <a:p>
                      <a:r>
                        <a:rPr lang="en-CA" sz="1400"/>
                        <a:t>1.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kern="1200" noProof="0">
                          <a:solidFill>
                            <a:schemeClr val="tx1"/>
                          </a:solidFill>
                        </a:rPr>
                        <a:t>Resource availability from finance to work on the project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79375">
                <a:tc>
                  <a:txBody>
                    <a:bodyPr/>
                    <a:lstStyle/>
                    <a:p>
                      <a:r>
                        <a:rPr lang="en-CA" sz="1400"/>
                        <a:t>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kern="12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315424">
                <a:tc>
                  <a:txBody>
                    <a:bodyPr/>
                    <a:lstStyle/>
                    <a:p>
                      <a:r>
                        <a:rPr lang="en-CA" sz="1400"/>
                        <a:t>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26BE9F4D-C418-4A3A-ACA8-A896A4971D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136131"/>
              </p:ext>
            </p:extLst>
          </p:nvPr>
        </p:nvGraphicFramePr>
        <p:xfrm>
          <a:off x="436142" y="5198494"/>
          <a:ext cx="3781248" cy="14478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762307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  <a:gridCol w="1007261">
                  <a:extLst>
                    <a:ext uri="{9D8B030D-6E8A-4147-A177-3AD203B41FA5}">
                      <a16:colId xmlns:a16="http://schemas.microsoft.com/office/drawing/2014/main" val="2753391537"/>
                    </a:ext>
                  </a:extLst>
                </a:gridCol>
              </a:tblGrid>
              <a:tr h="215672">
                <a:tc>
                  <a:txBody>
                    <a:bodyPr/>
                    <a:lstStyle/>
                    <a:p>
                      <a:r>
                        <a:rPr lang="en-CA" sz="1400" b="1" dirty="0"/>
                        <a:t>Milestone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 dirty="0"/>
                        <a:t>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 dirty="0"/>
                        <a:t>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177611">
                <a:tc>
                  <a:txBody>
                    <a:bodyPr/>
                    <a:lstStyle/>
                    <a:p>
                      <a:r>
                        <a:rPr lang="en-US" sz="900" dirty="0"/>
                        <a:t>Kick-off </a:t>
                      </a:r>
                      <a:endParaRPr lang="en-CA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 dirty="0"/>
                        <a:t>Dec 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 dirty="0"/>
                        <a:t>Completed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190297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 dirty="0">
                          <a:latin typeface="Calibri"/>
                        </a:rPr>
                        <a:t>Draft Project Schedule</a:t>
                      </a:r>
                      <a:endParaRPr lang="en-US" sz="900" b="0" i="0" u="none" strike="noStrike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900" dirty="0"/>
                        <a:t>Dec 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 dirty="0">
                          <a:latin typeface="Calibri"/>
                        </a:rPr>
                        <a:t>Completed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202984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 dirty="0">
                          <a:latin typeface="Calibri"/>
                        </a:rPr>
                        <a:t>BRD Review &amp; Approval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 dirty="0"/>
                        <a:t>Jan 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 dirty="0">
                          <a:latin typeface="Calibri"/>
                        </a:rPr>
                        <a:t>Ongoing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  <a:tr h="16492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 dirty="0">
                          <a:latin typeface="Calibri"/>
                        </a:rPr>
                        <a:t>Development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 dirty="0"/>
                        <a:t>Jan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 dirty="0">
                          <a:latin typeface="Calibri"/>
                        </a:rPr>
                        <a:t>Not Started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1152880"/>
                  </a:ext>
                </a:extLst>
              </a:tr>
              <a:tr h="16492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dirty="0"/>
                        <a:t>QA Testing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900" dirty="0"/>
                        <a:t>Jan 10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 dirty="0">
                          <a:latin typeface="Calibri"/>
                        </a:rPr>
                        <a:t>Not Started</a:t>
                      </a:r>
                      <a:endParaRPr lang="en-US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5233719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258EA61F-2D54-4C5B-ACF4-167822186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45723"/>
              </p:ext>
            </p:extLst>
          </p:nvPr>
        </p:nvGraphicFramePr>
        <p:xfrm>
          <a:off x="4227285" y="5197928"/>
          <a:ext cx="3786154" cy="1485214"/>
        </p:xfrm>
        <a:graphic>
          <a:graphicData uri="http://schemas.openxmlformats.org/drawingml/2006/table">
            <a:tbl>
              <a:tblPr/>
              <a:tblGrid>
                <a:gridCol w="1322942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837548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  <a:gridCol w="1625664">
                  <a:extLst>
                    <a:ext uri="{9D8B030D-6E8A-4147-A177-3AD203B41FA5}">
                      <a16:colId xmlns:a16="http://schemas.microsoft.com/office/drawing/2014/main" val="2753391537"/>
                    </a:ext>
                  </a:extLst>
                </a:gridCol>
              </a:tblGrid>
              <a:tr h="314557">
                <a:tc>
                  <a:txBody>
                    <a:bodyPr/>
                    <a:lstStyle/>
                    <a:p>
                      <a:r>
                        <a:rPr lang="en-CA" sz="1400" b="1"/>
                        <a:t>Milestone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/>
                        <a:t>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/>
                        <a:t>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3129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/>
                        <a:t>UAT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Jan 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Not Started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27755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Marketing, Training &amp; Communication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Jan 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Not Started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23129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Deployment (MVP)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Jan 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Not Started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  <a:tr h="342313">
                <a:tc>
                  <a:txBody>
                    <a:bodyPr/>
                    <a:lstStyle/>
                    <a:p>
                      <a:r>
                        <a:rPr lang="en-US" sz="900"/>
                        <a:t>Project Closure</a:t>
                      </a:r>
                      <a:endParaRPr lang="en-CA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900"/>
                        <a:t>TBD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Not Started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4202227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5BAE5EDE-386A-4156-AE34-928F3BEDCE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218320"/>
              </p:ext>
            </p:extLst>
          </p:nvPr>
        </p:nvGraphicFramePr>
        <p:xfrm>
          <a:off x="8016040" y="5192608"/>
          <a:ext cx="3613936" cy="1413781"/>
        </p:xfrm>
        <a:graphic>
          <a:graphicData uri="http://schemas.openxmlformats.org/drawingml/2006/table">
            <a:tbl>
              <a:tblPr/>
              <a:tblGrid>
                <a:gridCol w="386579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3227357">
                  <a:extLst>
                    <a:ext uri="{9D8B030D-6E8A-4147-A177-3AD203B41FA5}">
                      <a16:colId xmlns:a16="http://schemas.microsoft.com/office/drawing/2014/main" val="573195856"/>
                    </a:ext>
                  </a:extLst>
                </a:gridCol>
              </a:tblGrid>
              <a:tr h="515594">
                <a:tc>
                  <a:txBody>
                    <a:bodyPr/>
                    <a:lstStyle/>
                    <a:p>
                      <a:r>
                        <a:rPr lang="en-CA" sz="1400"/>
                        <a:t>1.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414548">
                <a:tc>
                  <a:txBody>
                    <a:bodyPr/>
                    <a:lstStyle/>
                    <a:p>
                      <a:r>
                        <a:rPr lang="en-CA" sz="1400"/>
                        <a:t>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483639">
                <a:tc>
                  <a:txBody>
                    <a:bodyPr/>
                    <a:lstStyle/>
                    <a:p>
                      <a:r>
                        <a:rPr lang="en-CA" sz="1400"/>
                        <a:t>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</a:tbl>
          </a:graphicData>
        </a:graphic>
      </p:graphicFrame>
      <p:sp>
        <p:nvSpPr>
          <p:cNvPr id="41" name="Subtitle 3">
            <a:extLst>
              <a:ext uri="{FF2B5EF4-FFF2-40B4-BE49-F238E27FC236}">
                <a16:creationId xmlns:a16="http://schemas.microsoft.com/office/drawing/2014/main" id="{77A220F8-6CD4-4CC3-BA7A-A0BAE8AC7474}"/>
              </a:ext>
            </a:extLst>
          </p:cNvPr>
          <p:cNvSpPr txBox="1">
            <a:spLocks/>
          </p:cNvSpPr>
          <p:nvPr/>
        </p:nvSpPr>
        <p:spPr>
          <a:xfrm>
            <a:off x="432072" y="4891531"/>
            <a:ext cx="7567437" cy="278335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/>
              <a:t>Key Milestones</a:t>
            </a:r>
          </a:p>
        </p:txBody>
      </p:sp>
      <p:sp>
        <p:nvSpPr>
          <p:cNvPr id="43" name="Subtitle 3">
            <a:extLst>
              <a:ext uri="{FF2B5EF4-FFF2-40B4-BE49-F238E27FC236}">
                <a16:creationId xmlns:a16="http://schemas.microsoft.com/office/drawing/2014/main" id="{09A48BF0-718F-4378-BC2D-FADE2A01D63C}"/>
              </a:ext>
            </a:extLst>
          </p:cNvPr>
          <p:cNvSpPr txBox="1">
            <a:spLocks/>
          </p:cNvSpPr>
          <p:nvPr/>
        </p:nvSpPr>
        <p:spPr>
          <a:xfrm>
            <a:off x="7996381" y="4887458"/>
            <a:ext cx="3613936" cy="286733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>
                <a:latin typeface="Arial"/>
                <a:cs typeface="Arial"/>
              </a:rPr>
              <a:t>Change/Decision Requests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45" name="Subtitle 3">
            <a:extLst>
              <a:ext uri="{FF2B5EF4-FFF2-40B4-BE49-F238E27FC236}">
                <a16:creationId xmlns:a16="http://schemas.microsoft.com/office/drawing/2014/main" id="{116CF3D1-B151-4792-8F0A-3AA3E30F21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0315" y="3057329"/>
            <a:ext cx="2943296" cy="262460"/>
          </a:xfrm>
          <a:ln w="19050"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pPr algn="ctr"/>
            <a:r>
              <a:rPr lang="en-CA"/>
              <a:t>Project Financials</a:t>
            </a:r>
          </a:p>
        </p:txBody>
      </p:sp>
      <p:sp>
        <p:nvSpPr>
          <p:cNvPr id="47" name="Subtitle 3">
            <a:extLst>
              <a:ext uri="{FF2B5EF4-FFF2-40B4-BE49-F238E27FC236}">
                <a16:creationId xmlns:a16="http://schemas.microsoft.com/office/drawing/2014/main" id="{C310C1F8-5458-4C56-A05C-801EC5FA2432}"/>
              </a:ext>
            </a:extLst>
          </p:cNvPr>
          <p:cNvSpPr txBox="1">
            <a:spLocks/>
          </p:cNvSpPr>
          <p:nvPr/>
        </p:nvSpPr>
        <p:spPr>
          <a:xfrm>
            <a:off x="6020993" y="3283897"/>
            <a:ext cx="2262026" cy="278984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/>
              <a:t>Project Status</a:t>
            </a:r>
          </a:p>
        </p:txBody>
      </p:sp>
      <p:sp>
        <p:nvSpPr>
          <p:cNvPr id="49" name="Subtitle 3">
            <a:extLst>
              <a:ext uri="{FF2B5EF4-FFF2-40B4-BE49-F238E27FC236}">
                <a16:creationId xmlns:a16="http://schemas.microsoft.com/office/drawing/2014/main" id="{4F0EE19F-5F61-4CE0-913D-43E58FA0FD90}"/>
              </a:ext>
            </a:extLst>
          </p:cNvPr>
          <p:cNvSpPr txBox="1">
            <a:spLocks/>
          </p:cNvSpPr>
          <p:nvPr/>
        </p:nvSpPr>
        <p:spPr>
          <a:xfrm>
            <a:off x="3396112" y="3064467"/>
            <a:ext cx="2550150" cy="271425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/>
              <a:t>Effort Est. (Hrs.)</a:t>
            </a:r>
          </a:p>
        </p:txBody>
      </p:sp>
      <p:sp>
        <p:nvSpPr>
          <p:cNvPr id="51" name="Subtitle 3">
            <a:extLst>
              <a:ext uri="{FF2B5EF4-FFF2-40B4-BE49-F238E27FC236}">
                <a16:creationId xmlns:a16="http://schemas.microsoft.com/office/drawing/2014/main" id="{E03EFC06-C150-47F5-BAE3-5244710CC23E}"/>
              </a:ext>
            </a:extLst>
          </p:cNvPr>
          <p:cNvSpPr txBox="1">
            <a:spLocks/>
          </p:cNvSpPr>
          <p:nvPr/>
        </p:nvSpPr>
        <p:spPr>
          <a:xfrm>
            <a:off x="8312771" y="3287208"/>
            <a:ext cx="3403569" cy="279369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600">
                <a:latin typeface="Arial"/>
                <a:cs typeface="Arial"/>
              </a:rPr>
              <a:t>Major Risks</a:t>
            </a:r>
          </a:p>
        </p:txBody>
      </p:sp>
      <p:sp>
        <p:nvSpPr>
          <p:cNvPr id="53" name="Arrow: Up 52">
            <a:extLst>
              <a:ext uri="{FF2B5EF4-FFF2-40B4-BE49-F238E27FC236}">
                <a16:creationId xmlns:a16="http://schemas.microsoft.com/office/drawing/2014/main" id="{EBA84F96-3820-423B-BC25-0D46D61B603A}"/>
              </a:ext>
            </a:extLst>
          </p:cNvPr>
          <p:cNvSpPr/>
          <p:nvPr/>
        </p:nvSpPr>
        <p:spPr>
          <a:xfrm rot="5400000">
            <a:off x="7604142" y="4554297"/>
            <a:ext cx="108529" cy="206418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5" name="Arrow: Up 54">
            <a:extLst>
              <a:ext uri="{FF2B5EF4-FFF2-40B4-BE49-F238E27FC236}">
                <a16:creationId xmlns:a16="http://schemas.microsoft.com/office/drawing/2014/main" id="{FA027AE6-DD8E-4CAC-A4B2-FAD1AA2E4E37}"/>
              </a:ext>
            </a:extLst>
          </p:cNvPr>
          <p:cNvSpPr/>
          <p:nvPr/>
        </p:nvSpPr>
        <p:spPr>
          <a:xfrm rot="5400000">
            <a:off x="7588194" y="3944697"/>
            <a:ext cx="108529" cy="206418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7" name="Arrow: Up 56">
            <a:extLst>
              <a:ext uri="{FF2B5EF4-FFF2-40B4-BE49-F238E27FC236}">
                <a16:creationId xmlns:a16="http://schemas.microsoft.com/office/drawing/2014/main" id="{5B3CD757-E88D-4640-8AFB-8DDD5D35E8E8}"/>
              </a:ext>
            </a:extLst>
          </p:cNvPr>
          <p:cNvSpPr/>
          <p:nvPr/>
        </p:nvSpPr>
        <p:spPr>
          <a:xfrm rot="5400000">
            <a:off x="7598826" y="3671795"/>
            <a:ext cx="108529" cy="206418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9" name="Arrow: Up 58">
            <a:extLst>
              <a:ext uri="{FF2B5EF4-FFF2-40B4-BE49-F238E27FC236}">
                <a16:creationId xmlns:a16="http://schemas.microsoft.com/office/drawing/2014/main" id="{F3E88F64-4599-45A6-B1C6-8D6DA7A7F0CE}"/>
              </a:ext>
            </a:extLst>
          </p:cNvPr>
          <p:cNvSpPr/>
          <p:nvPr/>
        </p:nvSpPr>
        <p:spPr>
          <a:xfrm rot="5400000">
            <a:off x="7581784" y="4283845"/>
            <a:ext cx="108529" cy="206418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7299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06D4F5-BF9C-154A-9440-950115FAB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CDABE-310D-304E-9F79-5BB7E48DB457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8C4227-69DB-CD4D-845F-4E9F3262ED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1481" y="739444"/>
            <a:ext cx="6586331" cy="4896540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2">
              <a:lnSpc>
                <a:spcPct val="100000"/>
              </a:lnSpc>
              <a:spcBef>
                <a:spcPts val="0"/>
              </a:spcBef>
            </a:pPr>
            <a:endParaRPr lang="en-US" b="1"/>
          </a:p>
          <a:p>
            <a:pPr indent="0">
              <a:buFontTx/>
              <a:buNone/>
            </a:pPr>
            <a:endParaRPr lang="en-US"/>
          </a:p>
          <a:p>
            <a:pPr indent="0">
              <a:buFontTx/>
              <a:buNone/>
            </a:pP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7C5225-B35B-984E-8C83-0EC80DA8C715}"/>
              </a:ext>
            </a:extLst>
          </p:cNvPr>
          <p:cNvSpPr txBox="1"/>
          <p:nvPr/>
        </p:nvSpPr>
        <p:spPr>
          <a:xfrm>
            <a:off x="240028" y="1886404"/>
            <a:ext cx="3812688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>
                <a:solidFill>
                  <a:srgbClr val="B2B1B2"/>
                </a:solidFill>
              </a:rPr>
              <a:t>Project(s) to be kicked off in the coming weeks</a:t>
            </a:r>
          </a:p>
        </p:txBody>
      </p:sp>
    </p:spTree>
    <p:extLst>
      <p:ext uri="{BB962C8B-B14F-4D97-AF65-F5344CB8AC3E}">
        <p14:creationId xmlns:p14="http://schemas.microsoft.com/office/powerpoint/2010/main" val="1459153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A059E0-BEA7-4A51-9345-5E441893E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CDABE-310D-304E-9F79-5BB7E48DB457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F6748CD-7DF9-4FF5-83AA-4D2BC29EE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67" y="1961318"/>
            <a:ext cx="3855833" cy="2011242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Project(s) on hold</a:t>
            </a:r>
            <a:endParaRPr lang="en-CA">
              <a:latin typeface="Arial"/>
              <a:cs typeface="Arial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7BD10A2-8292-4731-8BD5-C3345C6720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52308" y="943330"/>
            <a:ext cx="6586331" cy="538354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>
                <a:latin typeface="Arial"/>
                <a:cs typeface="Arial"/>
              </a:rPr>
              <a:t>Practice Solutions Phased Pricing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Arial"/>
                <a:cs typeface="Arial"/>
              </a:rPr>
              <a:t>Sofie Differential Diagnostic Generator 2021</a:t>
            </a:r>
            <a:endParaRPr lang="en-US" sz="2800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Arial"/>
                <a:cs typeface="Arial"/>
              </a:rPr>
              <a:t>Transfer Wizard</a:t>
            </a:r>
            <a:endParaRPr lang="en-CA" sz="280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CA" sz="2800" err="1">
                <a:latin typeface="Arial"/>
                <a:cs typeface="Arial"/>
              </a:rPr>
              <a:t>ClientEd</a:t>
            </a:r>
            <a:r>
              <a:rPr lang="en-CA" sz="2800">
                <a:latin typeface="Arial"/>
                <a:cs typeface="Arial"/>
              </a:rPr>
              <a:t> Portal and Security </a:t>
            </a:r>
            <a:endParaRPr lang="en-CA" sz="2800"/>
          </a:p>
        </p:txBody>
      </p:sp>
    </p:spTree>
    <p:extLst>
      <p:ext uri="{BB962C8B-B14F-4D97-AF65-F5344CB8AC3E}">
        <p14:creationId xmlns:p14="http://schemas.microsoft.com/office/powerpoint/2010/main" val="6369390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53472C-7629-40AA-A05E-8E76F1E39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59286" y="6496740"/>
            <a:ext cx="2743200" cy="365125"/>
          </a:xfrm>
        </p:spPr>
        <p:txBody>
          <a:bodyPr/>
          <a:lstStyle/>
          <a:p>
            <a:fld id="{D36CDABE-310D-304E-9F79-5BB7E48DB457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C0DA4B3E-AC7E-46F3-AD39-DEC211884742}"/>
              </a:ext>
            </a:extLst>
          </p:cNvPr>
          <p:cNvSpPr txBox="1">
            <a:spLocks/>
          </p:cNvSpPr>
          <p:nvPr/>
        </p:nvSpPr>
        <p:spPr>
          <a:xfrm>
            <a:off x="466703" y="1112338"/>
            <a:ext cx="5471349" cy="584972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050">
                <a:latin typeface="Arial"/>
                <a:cs typeface="Arial"/>
              </a:rPr>
              <a:t>Project No. and Title:</a:t>
            </a:r>
            <a:r>
              <a:rPr lang="en-CA" sz="1050">
                <a:solidFill>
                  <a:schemeClr val="tx1"/>
                </a:solidFill>
                <a:latin typeface="Arial"/>
                <a:cs typeface="Arial"/>
              </a:rPr>
              <a:t> PR00838 2021 </a:t>
            </a:r>
            <a:r>
              <a:rPr lang="en-US" sz="1050">
                <a:solidFill>
                  <a:schemeClr val="tx1"/>
                </a:solidFill>
                <a:latin typeface="Arial"/>
                <a:cs typeface="Arial"/>
              </a:rPr>
              <a:t>Practice Solutions Phased Pricing 2021</a:t>
            </a:r>
          </a:p>
          <a:p>
            <a:pPr algn="l"/>
            <a:r>
              <a:rPr lang="en-CA" sz="1050">
                <a:latin typeface="Arial"/>
                <a:cs typeface="Arial"/>
              </a:rPr>
              <a:t>Project Sponsor: </a:t>
            </a:r>
            <a:r>
              <a:rPr lang="en-CA" sz="105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Keith Washington</a:t>
            </a:r>
            <a:endParaRPr lang="en-US" sz="105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  <a:p>
            <a:pPr algn="l"/>
            <a:r>
              <a:rPr lang="en-CA" sz="1050">
                <a:latin typeface="Arial"/>
                <a:cs typeface="Arial"/>
              </a:rPr>
              <a:t>Financial Category:</a:t>
            </a:r>
            <a:r>
              <a:rPr lang="en-CA" sz="1050">
                <a:solidFill>
                  <a:schemeClr val="tx1"/>
                </a:solidFill>
                <a:latin typeface="Arial"/>
                <a:cs typeface="Arial"/>
              </a:rPr>
              <a:t> OPEX</a:t>
            </a: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79F6D22F-8782-4636-AEFB-078979A21335}"/>
              </a:ext>
            </a:extLst>
          </p:cNvPr>
          <p:cNvSpPr txBox="1">
            <a:spLocks/>
          </p:cNvSpPr>
          <p:nvPr/>
        </p:nvSpPr>
        <p:spPr>
          <a:xfrm>
            <a:off x="460222" y="1717842"/>
            <a:ext cx="5480208" cy="1332257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200">
                <a:latin typeface="Arial"/>
                <a:cs typeface="Arial"/>
              </a:rPr>
              <a:t>Current Status:</a:t>
            </a:r>
          </a:p>
          <a:p>
            <a:pPr algn="l"/>
            <a:r>
              <a:rPr lang="en-CA" sz="1200">
                <a:solidFill>
                  <a:schemeClr val="tx1"/>
                </a:solidFill>
                <a:latin typeface="Arial"/>
                <a:cs typeface="Arial"/>
              </a:rPr>
              <a:t>Project </a:t>
            </a:r>
            <a:r>
              <a:rPr lang="en-CA" sz="1200">
                <a:solidFill>
                  <a:schemeClr val="tx1"/>
                </a:solidFill>
                <a:highlight>
                  <a:srgbClr val="00FF00"/>
                </a:highlight>
                <a:latin typeface="Arial"/>
                <a:cs typeface="Arial"/>
              </a:rPr>
              <a:t>On-Track </a:t>
            </a:r>
          </a:p>
          <a:p>
            <a:pPr marL="171450" indent="-171450" algn="l">
              <a:buFont typeface="Arial"/>
              <a:buChar char="•"/>
            </a:pPr>
            <a:r>
              <a:rPr lang="en-CA" sz="1200" b="0">
                <a:solidFill>
                  <a:schemeClr val="tx1"/>
                </a:solidFill>
                <a:latin typeface="Arial"/>
                <a:cs typeface="Arial"/>
              </a:rPr>
              <a:t>The 1st draft of the BRD (Phase 1B) is complete</a:t>
            </a:r>
          </a:p>
          <a:p>
            <a:pPr marL="171450" indent="-171450" algn="l">
              <a:buFont typeface="Arial"/>
              <a:buChar char="•"/>
            </a:pPr>
            <a:r>
              <a:rPr lang="en-CA" sz="1200" b="0">
                <a:solidFill>
                  <a:schemeClr val="tx1"/>
                </a:solidFill>
                <a:latin typeface="Arial"/>
                <a:cs typeface="Arial"/>
              </a:rPr>
              <a:t>Further review required by the product team on the LifeLearn pricing alignment with </a:t>
            </a:r>
            <a:r>
              <a:rPr lang="en-CA" sz="1200" b="0" err="1">
                <a:solidFill>
                  <a:schemeClr val="tx1"/>
                </a:solidFill>
                <a:latin typeface="Arial"/>
                <a:cs typeface="Arial"/>
              </a:rPr>
              <a:t>ProSites</a:t>
            </a:r>
            <a:r>
              <a:rPr lang="en-CA" sz="1200" b="0">
                <a:solidFill>
                  <a:schemeClr val="tx1"/>
                </a:solidFill>
                <a:latin typeface="Arial"/>
                <a:cs typeface="Arial"/>
              </a:rPr>
              <a:t> and the recommended strategy</a:t>
            </a:r>
            <a:endParaRPr lang="en-CA">
              <a:solidFill>
                <a:schemeClr val="tx1"/>
              </a:solidFill>
            </a:endParaRPr>
          </a:p>
          <a:p>
            <a:pPr marL="171450" indent="-171450" algn="l">
              <a:buFont typeface="Arial"/>
              <a:buChar char="•"/>
            </a:pPr>
            <a:r>
              <a:rPr lang="en-CA" sz="1200" b="0">
                <a:solidFill>
                  <a:schemeClr val="tx1"/>
                </a:solidFill>
                <a:latin typeface="Arial"/>
                <a:cs typeface="Arial"/>
              </a:rPr>
              <a:t>Review of key tasks and BRD approval this coming week</a:t>
            </a:r>
            <a:endParaRPr lang="en-CA" sz="1200" b="0">
              <a:solidFill>
                <a:schemeClr val="tx1"/>
              </a:solidFill>
              <a:cs typeface="Arial"/>
            </a:endParaRPr>
          </a:p>
          <a:p>
            <a:pPr algn="l"/>
            <a:endParaRPr lang="en-CA" sz="1200" b="0">
              <a:solidFill>
                <a:schemeClr val="tx1"/>
              </a:solidFill>
              <a:cs typeface="Arial"/>
            </a:endParaRPr>
          </a:p>
          <a:p>
            <a:pPr marL="628650" lvl="1" indent="-171450" algn="l">
              <a:buFont typeface="Arial"/>
              <a:buChar char="•"/>
            </a:pPr>
            <a:endParaRPr lang="en-CA" sz="600" b="0">
              <a:solidFill>
                <a:schemeClr val="tx1"/>
              </a:solidFill>
              <a:latin typeface="Calibri" panose="020F0502020204030204"/>
              <a:cs typeface="Arial"/>
            </a:endParaRPr>
          </a:p>
          <a:p>
            <a:pPr algn="l"/>
            <a:endParaRPr lang="en-CA" sz="1200" b="0">
              <a:solidFill>
                <a:schemeClr val="tx1"/>
              </a:solidFill>
              <a:cs typeface="Arial"/>
            </a:endParaRPr>
          </a:p>
          <a:p>
            <a:pPr algn="l"/>
            <a:endParaRPr lang="en-CA" sz="1000" b="0">
              <a:solidFill>
                <a:schemeClr val="tx1"/>
              </a:solidFill>
              <a:latin typeface="Calibri"/>
              <a:cs typeface="Arial"/>
            </a:endParaRPr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EDDFF2ED-39DA-4C80-AE9E-71BFEAB514A8}"/>
              </a:ext>
            </a:extLst>
          </p:cNvPr>
          <p:cNvSpPr txBox="1">
            <a:spLocks/>
          </p:cNvSpPr>
          <p:nvPr/>
        </p:nvSpPr>
        <p:spPr>
          <a:xfrm>
            <a:off x="6022784" y="803480"/>
            <a:ext cx="5675556" cy="1865769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>
              <a:lnSpc>
                <a:spcPct val="50000"/>
              </a:lnSpc>
            </a:pPr>
            <a:r>
              <a:rPr lang="en-CA" sz="1200">
                <a:latin typeface="Arial"/>
                <a:cs typeface="Arial"/>
              </a:rPr>
              <a:t>Project Scope: </a:t>
            </a:r>
            <a:endParaRPr lang="en-US"/>
          </a:p>
          <a:p>
            <a:pPr marL="342900" indent="-342900" algn="l">
              <a:lnSpc>
                <a:spcPct val="6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sz="900" b="0">
                <a:latin typeface="Arial"/>
                <a:cs typeface="Arial"/>
              </a:rPr>
              <a:t>Update the pricing for </a:t>
            </a:r>
            <a:r>
              <a:rPr lang="en-US" sz="900" b="0" err="1">
                <a:latin typeface="Arial"/>
                <a:cs typeface="Arial"/>
              </a:rPr>
              <a:t>WebDVM</a:t>
            </a:r>
            <a:r>
              <a:rPr lang="en-US" sz="900" b="0">
                <a:latin typeface="Arial"/>
                <a:cs typeface="Arial"/>
              </a:rPr>
              <a:t>, Sofie, and </a:t>
            </a:r>
            <a:r>
              <a:rPr lang="en-US" sz="900" b="0" err="1">
                <a:latin typeface="Arial"/>
                <a:cs typeface="Arial"/>
              </a:rPr>
              <a:t>ClientEd</a:t>
            </a:r>
            <a:r>
              <a:rPr lang="en-US" sz="900" b="0">
                <a:latin typeface="Arial"/>
                <a:cs typeface="Arial"/>
              </a:rPr>
              <a:t> customers and prospects in 5 phases:</a:t>
            </a:r>
            <a:endParaRPr lang="en-US" sz="900" b="0">
              <a:latin typeface="Arial"/>
              <a:ea typeface="+mn-lt"/>
              <a:cs typeface="Arial"/>
            </a:endParaRPr>
          </a:p>
          <a:p>
            <a:pPr marL="800100" lvl="1" indent="-342900">
              <a:lnSpc>
                <a:spcPct val="60000"/>
              </a:lnSpc>
              <a:spcBef>
                <a:spcPts val="500"/>
              </a:spcBef>
              <a:buFont typeface="Arial,Sans-Serif"/>
              <a:buChar char="•"/>
            </a:pPr>
            <a:r>
              <a:rPr lang="en-US" sz="900">
                <a:latin typeface="Arial"/>
                <a:cs typeface="Arial"/>
              </a:rPr>
              <a:t>Phase 1b - Rollout New Rate Plans for New Sales [</a:t>
            </a:r>
            <a:r>
              <a:rPr lang="en-US" sz="900">
                <a:latin typeface="Arial"/>
                <a:cs typeface="Arial"/>
                <a:hlinkClick r:id="rId2"/>
              </a:rPr>
              <a:t>1</a:t>
            </a:r>
            <a:r>
              <a:rPr lang="en-US" sz="900">
                <a:latin typeface="Arial"/>
                <a:cs typeface="Arial"/>
              </a:rPr>
              <a:t>, </a:t>
            </a:r>
            <a:r>
              <a:rPr lang="en-US" sz="900">
                <a:latin typeface="Arial"/>
                <a:cs typeface="Arial"/>
                <a:hlinkClick r:id="rId3"/>
              </a:rPr>
              <a:t>2</a:t>
            </a:r>
            <a:r>
              <a:rPr lang="en-US" sz="900">
                <a:latin typeface="Arial"/>
                <a:cs typeface="Arial"/>
              </a:rPr>
              <a:t>, </a:t>
            </a:r>
            <a:r>
              <a:rPr lang="en-US" sz="900">
                <a:latin typeface="Arial"/>
                <a:cs typeface="Arial"/>
                <a:hlinkClick r:id="rId4"/>
              </a:rPr>
              <a:t>3</a:t>
            </a:r>
            <a:r>
              <a:rPr lang="en-US" sz="900">
                <a:latin typeface="Arial"/>
                <a:cs typeface="Arial"/>
              </a:rPr>
              <a:t>, </a:t>
            </a:r>
            <a:r>
              <a:rPr lang="en-US" sz="900">
                <a:latin typeface="Arial"/>
                <a:cs typeface="Arial"/>
                <a:hlinkClick r:id="rId5"/>
              </a:rPr>
              <a:t>4</a:t>
            </a:r>
            <a:r>
              <a:rPr lang="en-US" sz="900">
                <a:latin typeface="Arial"/>
                <a:cs typeface="Arial"/>
              </a:rPr>
              <a:t>]</a:t>
            </a:r>
            <a:endParaRPr lang="en-US" sz="900">
              <a:latin typeface="Arial"/>
              <a:ea typeface="+mn-lt"/>
              <a:cs typeface="Arial"/>
            </a:endParaRPr>
          </a:p>
          <a:p>
            <a:pPr marL="800100" lvl="1" indent="-342900">
              <a:lnSpc>
                <a:spcPct val="60000"/>
              </a:lnSpc>
              <a:spcBef>
                <a:spcPts val="500"/>
              </a:spcBef>
              <a:buFont typeface="Arial,Sans-Serif"/>
              <a:buChar char="•"/>
            </a:pPr>
            <a:r>
              <a:rPr lang="en-US" sz="900">
                <a:latin typeface="Arial"/>
                <a:cs typeface="Arial"/>
              </a:rPr>
              <a:t>Phase 2 - Sofie Existing Clients Migration [</a:t>
            </a:r>
            <a:r>
              <a:rPr lang="en-US" sz="900">
                <a:latin typeface="Arial"/>
                <a:cs typeface="Arial"/>
                <a:hlinkClick r:id="rId6"/>
              </a:rPr>
              <a:t>5</a:t>
            </a:r>
            <a:r>
              <a:rPr lang="en-US" sz="900">
                <a:latin typeface="Arial"/>
                <a:cs typeface="Arial"/>
              </a:rPr>
              <a:t>]</a:t>
            </a:r>
            <a:endParaRPr lang="en-US" sz="900">
              <a:latin typeface="Arial"/>
              <a:ea typeface="+mn-lt"/>
              <a:cs typeface="Arial"/>
            </a:endParaRPr>
          </a:p>
          <a:p>
            <a:pPr marL="800100" lvl="1" indent="-342900">
              <a:lnSpc>
                <a:spcPct val="60000"/>
              </a:lnSpc>
              <a:spcBef>
                <a:spcPts val="500"/>
              </a:spcBef>
              <a:buFont typeface="Arial,Sans-Serif"/>
              <a:buChar char="•"/>
            </a:pPr>
            <a:r>
              <a:rPr lang="en-US" sz="900">
                <a:latin typeface="Arial"/>
                <a:cs typeface="Arial"/>
              </a:rPr>
              <a:t>Phase 3 - </a:t>
            </a:r>
            <a:r>
              <a:rPr lang="en-US" sz="900" err="1">
                <a:latin typeface="Arial"/>
                <a:cs typeface="Arial"/>
              </a:rPr>
              <a:t>ClientEd</a:t>
            </a:r>
            <a:r>
              <a:rPr lang="en-US" sz="900">
                <a:latin typeface="Arial"/>
                <a:cs typeface="Arial"/>
              </a:rPr>
              <a:t> Existing Clients Migration [</a:t>
            </a:r>
            <a:r>
              <a:rPr lang="en-US" sz="900">
                <a:latin typeface="Arial"/>
                <a:cs typeface="Arial"/>
                <a:hlinkClick r:id="rId7"/>
              </a:rPr>
              <a:t>6</a:t>
            </a:r>
            <a:r>
              <a:rPr lang="en-US" sz="900">
                <a:latin typeface="Arial"/>
                <a:cs typeface="Arial"/>
              </a:rPr>
              <a:t>]</a:t>
            </a:r>
            <a:endParaRPr lang="en-US" sz="900">
              <a:latin typeface="Arial"/>
              <a:ea typeface="+mn-lt"/>
              <a:cs typeface="Arial"/>
            </a:endParaRPr>
          </a:p>
          <a:p>
            <a:pPr marL="800100" lvl="1" indent="-342900">
              <a:lnSpc>
                <a:spcPct val="60000"/>
              </a:lnSpc>
              <a:spcBef>
                <a:spcPts val="500"/>
              </a:spcBef>
              <a:buFont typeface="Arial,Sans-Serif"/>
              <a:buChar char="•"/>
            </a:pPr>
            <a:r>
              <a:rPr lang="en-US" sz="900">
                <a:latin typeface="Arial"/>
                <a:cs typeface="Arial"/>
              </a:rPr>
              <a:t>Phase 4 - </a:t>
            </a:r>
            <a:r>
              <a:rPr lang="en-US" sz="900" err="1">
                <a:latin typeface="Arial"/>
                <a:cs typeface="Arial"/>
              </a:rPr>
              <a:t>WebDVM</a:t>
            </a:r>
            <a:r>
              <a:rPr lang="en-US" sz="900">
                <a:latin typeface="Arial"/>
                <a:cs typeface="Arial"/>
              </a:rPr>
              <a:t> Existing Client Migration – Current Editions (Core, Plus, Pro) [</a:t>
            </a:r>
            <a:r>
              <a:rPr lang="en-US" sz="900">
                <a:latin typeface="Arial"/>
                <a:cs typeface="Arial"/>
                <a:hlinkClick r:id="rId8"/>
              </a:rPr>
              <a:t>7</a:t>
            </a:r>
            <a:r>
              <a:rPr lang="en-US" sz="900">
                <a:latin typeface="Arial"/>
                <a:cs typeface="Arial"/>
              </a:rPr>
              <a:t>]</a:t>
            </a:r>
            <a:endParaRPr lang="en-US" sz="900">
              <a:latin typeface="Arial"/>
              <a:ea typeface="+mn-lt"/>
              <a:cs typeface="Arial"/>
            </a:endParaRPr>
          </a:p>
          <a:p>
            <a:pPr marL="800100" lvl="1" indent="-342900">
              <a:lnSpc>
                <a:spcPct val="60000"/>
              </a:lnSpc>
              <a:spcBef>
                <a:spcPts val="500"/>
              </a:spcBef>
              <a:buFont typeface="Arial,Sans-Serif"/>
              <a:buChar char="•"/>
            </a:pPr>
            <a:r>
              <a:rPr lang="en-US" sz="900">
                <a:latin typeface="Arial"/>
                <a:cs typeface="Arial"/>
              </a:rPr>
              <a:t>Phase 5 - </a:t>
            </a:r>
            <a:r>
              <a:rPr lang="en-US" sz="900" err="1">
                <a:latin typeface="Arial"/>
                <a:cs typeface="Arial"/>
              </a:rPr>
              <a:t>WebDVM</a:t>
            </a:r>
            <a:r>
              <a:rPr lang="en-US" sz="900">
                <a:latin typeface="Arial"/>
                <a:cs typeface="Arial"/>
              </a:rPr>
              <a:t> Existing Client Migration – Legacy Editions (Essential, Standard, Premium, Exclusive) [</a:t>
            </a:r>
            <a:r>
              <a:rPr lang="en-US" sz="900">
                <a:latin typeface="Arial"/>
                <a:cs typeface="Arial"/>
                <a:hlinkClick r:id="rId9"/>
              </a:rPr>
              <a:t>8</a:t>
            </a:r>
            <a:r>
              <a:rPr lang="en-US" sz="900">
                <a:latin typeface="Arial"/>
                <a:cs typeface="Arial"/>
              </a:rPr>
              <a:t>]</a:t>
            </a:r>
            <a:endParaRPr lang="en-US" sz="900">
              <a:latin typeface="Arial"/>
              <a:ea typeface="+mn-lt"/>
              <a:cs typeface="Arial"/>
            </a:endParaRPr>
          </a:p>
          <a:p>
            <a:pPr marL="342900" indent="-342900" algn="l">
              <a:lnSpc>
                <a:spcPct val="60000"/>
              </a:lnSpc>
              <a:spcBef>
                <a:spcPts val="500"/>
              </a:spcBef>
              <a:buFont typeface="Arial,Sans-Serif"/>
              <a:buChar char="•"/>
            </a:pPr>
            <a:r>
              <a:rPr lang="en-US" sz="900" b="0">
                <a:latin typeface="Arial"/>
                <a:cs typeface="Arial"/>
              </a:rPr>
              <a:t>This includes</a:t>
            </a:r>
            <a:endParaRPr lang="en-US" sz="900" b="0">
              <a:latin typeface="Arial"/>
              <a:ea typeface="+mn-lt"/>
              <a:cs typeface="Arial"/>
            </a:endParaRPr>
          </a:p>
          <a:p>
            <a:pPr marL="800100" lvl="1" indent="-342900">
              <a:lnSpc>
                <a:spcPct val="60000"/>
              </a:lnSpc>
              <a:spcBef>
                <a:spcPts val="500"/>
              </a:spcBef>
              <a:buFont typeface="Arial,Sans-Serif"/>
              <a:buChar char="•"/>
            </a:pPr>
            <a:r>
              <a:rPr lang="en-US" sz="900">
                <a:latin typeface="Arial"/>
                <a:cs typeface="Arial"/>
              </a:rPr>
              <a:t>All clients on current product editions</a:t>
            </a:r>
          </a:p>
          <a:p>
            <a:pPr marL="800100" lvl="1" indent="-342900">
              <a:lnSpc>
                <a:spcPct val="60000"/>
              </a:lnSpc>
              <a:spcBef>
                <a:spcPts val="500"/>
              </a:spcBef>
              <a:buFont typeface="Arial,Sans-Serif"/>
              <a:buChar char="•"/>
            </a:pPr>
            <a:r>
              <a:rPr lang="en-US" sz="900">
                <a:latin typeface="Arial"/>
                <a:cs typeface="Arial"/>
              </a:rPr>
              <a:t>Maximum single discount per client (excluding promotional termed discounts)</a:t>
            </a:r>
          </a:p>
          <a:p>
            <a:pPr marL="800100" lvl="1" indent="-342900">
              <a:lnSpc>
                <a:spcPct val="60000"/>
              </a:lnSpc>
              <a:spcBef>
                <a:spcPts val="500"/>
              </a:spcBef>
              <a:buFont typeface="Arial,Sans-Serif"/>
              <a:buChar char="•"/>
            </a:pPr>
            <a:r>
              <a:rPr lang="en-US" sz="900">
                <a:latin typeface="Arial"/>
                <a:cs typeface="Arial"/>
              </a:rPr>
              <a:t>All clients located in Canada paying new CAD pricing</a:t>
            </a:r>
          </a:p>
          <a:p>
            <a:pPr marL="800100" lvl="1" indent="-342900">
              <a:lnSpc>
                <a:spcPct val="60000"/>
              </a:lnSpc>
              <a:spcBef>
                <a:spcPts val="500"/>
              </a:spcBef>
              <a:buFont typeface="Arial,Sans-Serif"/>
              <a:buChar char="•"/>
            </a:pPr>
            <a:r>
              <a:rPr lang="en-US" sz="900">
                <a:latin typeface="Arial"/>
                <a:cs typeface="Arial"/>
              </a:rPr>
              <a:t>Majority of clients on a monthly subscription</a:t>
            </a:r>
          </a:p>
        </p:txBody>
      </p:sp>
      <p:sp>
        <p:nvSpPr>
          <p:cNvPr id="23" name="Title 2">
            <a:extLst>
              <a:ext uri="{FF2B5EF4-FFF2-40B4-BE49-F238E27FC236}">
                <a16:creationId xmlns:a16="http://schemas.microsoft.com/office/drawing/2014/main" id="{BCBC18FF-1274-4A65-859B-060EF9F4A527}"/>
              </a:ext>
            </a:extLst>
          </p:cNvPr>
          <p:cNvSpPr txBox="1">
            <a:spLocks/>
          </p:cNvSpPr>
          <p:nvPr/>
        </p:nvSpPr>
        <p:spPr>
          <a:xfrm>
            <a:off x="6021181" y="2631366"/>
            <a:ext cx="5671294" cy="64741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91417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CA" sz="1200">
                <a:latin typeface="Arial"/>
                <a:cs typeface="Arial"/>
              </a:rPr>
              <a:t>Next Steps:</a:t>
            </a:r>
          </a:p>
          <a:p>
            <a:pPr marL="171450" indent="-171450" algn="l">
              <a:buFont typeface="Arial"/>
              <a:buChar char="•"/>
            </a:pPr>
            <a:r>
              <a:rPr lang="en-CA" sz="1000" b="0">
                <a:solidFill>
                  <a:schemeClr val="tx1"/>
                </a:solidFill>
                <a:latin typeface="Arial"/>
                <a:cs typeface="Arial"/>
              </a:rPr>
              <a:t>BRD Approval – All Approvers</a:t>
            </a:r>
          </a:p>
          <a:p>
            <a:pPr marL="171450" indent="-171450" algn="l">
              <a:buFont typeface="Arial"/>
              <a:buChar char="•"/>
            </a:pPr>
            <a:r>
              <a:rPr lang="en-CA" sz="1000" b="0">
                <a:solidFill>
                  <a:schemeClr val="tx1"/>
                </a:solidFill>
                <a:latin typeface="Arial"/>
                <a:cs typeface="Arial"/>
              </a:rPr>
              <a:t>Zuora Sandbox testing – Hemant</a:t>
            </a:r>
            <a:endParaRPr lang="en-CA">
              <a:solidFill>
                <a:schemeClr val="tx1"/>
              </a:solidFill>
            </a:endParaRPr>
          </a:p>
          <a:p>
            <a:pPr marL="171450" indent="-171450" algn="l">
              <a:buFont typeface="Arial"/>
              <a:buChar char="•"/>
            </a:pPr>
            <a:r>
              <a:rPr lang="en-CA" sz="1000" b="0">
                <a:solidFill>
                  <a:schemeClr val="tx1"/>
                </a:solidFill>
                <a:latin typeface="Arial"/>
                <a:cs typeface="Arial"/>
              </a:rPr>
              <a:t>Marketing assets - Marketing</a:t>
            </a:r>
            <a:endParaRPr lang="en-CA" sz="1000" b="0">
              <a:solidFill>
                <a:schemeClr val="tx1"/>
              </a:solidFill>
            </a:endParaRPr>
          </a:p>
          <a:p>
            <a:pPr algn="l"/>
            <a:endParaRPr lang="en-CA" sz="1000" b="0">
              <a:solidFill>
                <a:schemeClr val="tx1"/>
              </a:solidFill>
            </a:endParaRP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DB826703-A18B-4C73-A4FD-DC57DEC81C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04132"/>
              </p:ext>
            </p:extLst>
          </p:nvPr>
        </p:nvGraphicFramePr>
        <p:xfrm>
          <a:off x="455121" y="3339264"/>
          <a:ext cx="2872599" cy="1352550"/>
        </p:xfrm>
        <a:graphic>
          <a:graphicData uri="http://schemas.openxmlformats.org/drawingml/2006/table">
            <a:tbl>
              <a:tblPr/>
              <a:tblGrid>
                <a:gridCol w="1540770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1331829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CA" sz="1200" b="1"/>
                        <a:t>Budget +/- 50%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100" b="0" i="0" u="none" strike="noStrike" noProof="0"/>
                        <a:t>$87,785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CA" sz="1200" b="1"/>
                        <a:t>Actuals to 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b="0"/>
                        <a:t>$2,789.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/>
                        <a:t>Estimate to Complete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100" b="0" i="0" u="none" strike="noStrike" noProof="0">
                          <a:latin typeface="Calibri"/>
                        </a:rPr>
                        <a:t>$84,996.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/>
                        <a:t>Variance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 b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83BB7539-4FD7-482D-B2B6-C6597B5361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790490"/>
              </p:ext>
            </p:extLst>
          </p:nvPr>
        </p:nvGraphicFramePr>
        <p:xfrm>
          <a:off x="3318843" y="3341204"/>
          <a:ext cx="2618541" cy="1371600"/>
        </p:xfrm>
        <a:graphic>
          <a:graphicData uri="http://schemas.openxmlformats.org/drawingml/2006/table">
            <a:tbl>
              <a:tblPr/>
              <a:tblGrid>
                <a:gridCol w="1931688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686853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CA" sz="1200" b="1"/>
                        <a:t>Baseline Estimate (Internal)</a:t>
                      </a:r>
                      <a:endParaRPr lang="en-US"/>
                    </a:p>
                  </a:txBody>
                  <a:tcPr marL="75570" marR="755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100" b="1"/>
                        <a:t>1238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/>
                        <a:t>Actual Hours Used </a:t>
                      </a:r>
                      <a:r>
                        <a:rPr lang="en-CA" sz="1200" b="1" i="0" u="none" strike="noStrike" noProof="0">
                          <a:latin typeface="Calibri"/>
                        </a:rPr>
                        <a:t>(Internal)</a:t>
                      </a:r>
                      <a:endParaRPr lang="en-CA" sz="1200" b="1"/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100" b="1"/>
                        <a:t>52</a:t>
                      </a:r>
                      <a:endParaRPr lang="en-US"/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/>
                        <a:t>Estimate to Complete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100" b="1"/>
                        <a:t>1186</a:t>
                      </a:r>
                      <a:endParaRPr lang="en-US"/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CA" sz="1200" b="1"/>
                        <a:t>Variance</a:t>
                      </a: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1100" b="1"/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231FBC6B-6087-4EC9-AF98-EFE79F35F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890577"/>
              </p:ext>
            </p:extLst>
          </p:nvPr>
        </p:nvGraphicFramePr>
        <p:xfrm>
          <a:off x="6020668" y="3560485"/>
          <a:ext cx="2262025" cy="1219200"/>
        </p:xfrm>
        <a:graphic>
          <a:graphicData uri="http://schemas.openxmlformats.org/drawingml/2006/table">
            <a:tbl>
              <a:tblPr/>
              <a:tblGrid>
                <a:gridCol w="1440496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821529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CA" sz="1200" b="1"/>
                        <a:t>Budget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86624">
                <a:tc>
                  <a:txBody>
                    <a:bodyPr/>
                    <a:lstStyle/>
                    <a:p>
                      <a:r>
                        <a:rPr lang="en-CA" sz="1200" b="1"/>
                        <a:t>Schedule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286624">
                <a:tc>
                  <a:txBody>
                    <a:bodyPr/>
                    <a:lstStyle/>
                    <a:p>
                      <a:r>
                        <a:rPr lang="en-CA" sz="1200" b="1"/>
                        <a:t>Scope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286624">
                <a:tc>
                  <a:txBody>
                    <a:bodyPr/>
                    <a:lstStyle/>
                    <a:p>
                      <a:r>
                        <a:rPr lang="en-CA" sz="1200" b="1"/>
                        <a:t>Overall 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EAD5698D-8361-4C16-A6F2-29C1311289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205786"/>
              </p:ext>
            </p:extLst>
          </p:nvPr>
        </p:nvGraphicFramePr>
        <p:xfrm>
          <a:off x="8311081" y="3561889"/>
          <a:ext cx="3380018" cy="925024"/>
        </p:xfrm>
        <a:graphic>
          <a:graphicData uri="http://schemas.openxmlformats.org/drawingml/2006/table">
            <a:tbl>
              <a:tblPr/>
              <a:tblGrid>
                <a:gridCol w="446639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2933379">
                  <a:extLst>
                    <a:ext uri="{9D8B030D-6E8A-4147-A177-3AD203B41FA5}">
                      <a16:colId xmlns:a16="http://schemas.microsoft.com/office/drawing/2014/main" val="573195856"/>
                    </a:ext>
                  </a:extLst>
                </a:gridCol>
              </a:tblGrid>
              <a:tr h="301255">
                <a:tc>
                  <a:txBody>
                    <a:bodyPr/>
                    <a:lstStyle/>
                    <a:p>
                      <a:r>
                        <a:rPr lang="en-CA" sz="1400"/>
                        <a:t>1.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kern="1200" noProof="0">
                          <a:solidFill>
                            <a:schemeClr val="tx1"/>
                          </a:solidFill>
                        </a:rPr>
                        <a:t>Resource Availability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79375">
                <a:tc>
                  <a:txBody>
                    <a:bodyPr/>
                    <a:lstStyle/>
                    <a:p>
                      <a:r>
                        <a:rPr lang="en-CA" sz="1400"/>
                        <a:t>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kern="12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315424">
                <a:tc>
                  <a:txBody>
                    <a:bodyPr/>
                    <a:lstStyle/>
                    <a:p>
                      <a:r>
                        <a:rPr lang="en-CA" sz="1400"/>
                        <a:t>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5BAE5EDE-386A-4156-AE34-928F3BEDCE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199887"/>
              </p:ext>
            </p:extLst>
          </p:nvPr>
        </p:nvGraphicFramePr>
        <p:xfrm>
          <a:off x="8016040" y="5201678"/>
          <a:ext cx="3613936" cy="1453685"/>
        </p:xfrm>
        <a:graphic>
          <a:graphicData uri="http://schemas.openxmlformats.org/drawingml/2006/table">
            <a:tbl>
              <a:tblPr/>
              <a:tblGrid>
                <a:gridCol w="386579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3227357">
                  <a:extLst>
                    <a:ext uri="{9D8B030D-6E8A-4147-A177-3AD203B41FA5}">
                      <a16:colId xmlns:a16="http://schemas.microsoft.com/office/drawing/2014/main" val="573195856"/>
                    </a:ext>
                  </a:extLst>
                </a:gridCol>
              </a:tblGrid>
              <a:tr h="530147">
                <a:tc>
                  <a:txBody>
                    <a:bodyPr/>
                    <a:lstStyle/>
                    <a:p>
                      <a:r>
                        <a:rPr lang="en-CA" sz="1400"/>
                        <a:t>1.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426248">
                <a:tc>
                  <a:txBody>
                    <a:bodyPr/>
                    <a:lstStyle/>
                    <a:p>
                      <a:r>
                        <a:rPr lang="en-CA" sz="1400"/>
                        <a:t>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497290">
                <a:tc>
                  <a:txBody>
                    <a:bodyPr/>
                    <a:lstStyle/>
                    <a:p>
                      <a:r>
                        <a:rPr lang="en-CA" sz="1400"/>
                        <a:t>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</a:tbl>
          </a:graphicData>
        </a:graphic>
      </p:graphicFrame>
      <p:sp>
        <p:nvSpPr>
          <p:cNvPr id="41" name="Subtitle 3">
            <a:extLst>
              <a:ext uri="{FF2B5EF4-FFF2-40B4-BE49-F238E27FC236}">
                <a16:creationId xmlns:a16="http://schemas.microsoft.com/office/drawing/2014/main" id="{77A220F8-6CD4-4CC3-BA7A-A0BAE8AC7474}"/>
              </a:ext>
            </a:extLst>
          </p:cNvPr>
          <p:cNvSpPr txBox="1">
            <a:spLocks/>
          </p:cNvSpPr>
          <p:nvPr/>
        </p:nvSpPr>
        <p:spPr>
          <a:xfrm>
            <a:off x="432072" y="4918745"/>
            <a:ext cx="7579576" cy="278335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/>
              <a:t>Key Milestones</a:t>
            </a:r>
          </a:p>
        </p:txBody>
      </p:sp>
      <p:sp>
        <p:nvSpPr>
          <p:cNvPr id="43" name="Subtitle 3">
            <a:extLst>
              <a:ext uri="{FF2B5EF4-FFF2-40B4-BE49-F238E27FC236}">
                <a16:creationId xmlns:a16="http://schemas.microsoft.com/office/drawing/2014/main" id="{09A48BF0-718F-4378-BC2D-FADE2A01D63C}"/>
              </a:ext>
            </a:extLst>
          </p:cNvPr>
          <p:cNvSpPr txBox="1">
            <a:spLocks/>
          </p:cNvSpPr>
          <p:nvPr/>
        </p:nvSpPr>
        <p:spPr>
          <a:xfrm>
            <a:off x="8023596" y="4914672"/>
            <a:ext cx="3613936" cy="286733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>
                <a:latin typeface="Arial"/>
                <a:cs typeface="Arial"/>
              </a:rPr>
              <a:t>Change/Decision Requests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45" name="Subtitle 3">
            <a:extLst>
              <a:ext uri="{FF2B5EF4-FFF2-40B4-BE49-F238E27FC236}">
                <a16:creationId xmlns:a16="http://schemas.microsoft.com/office/drawing/2014/main" id="{116CF3D1-B151-4792-8F0A-3AA3E30F21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0315" y="3057329"/>
            <a:ext cx="2853199" cy="262460"/>
          </a:xfrm>
          <a:ln w="19050"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pPr algn="ctr"/>
            <a:r>
              <a:rPr lang="en-CA"/>
              <a:t>Project Financials</a:t>
            </a:r>
          </a:p>
        </p:txBody>
      </p:sp>
      <p:sp>
        <p:nvSpPr>
          <p:cNvPr id="47" name="Subtitle 3">
            <a:extLst>
              <a:ext uri="{FF2B5EF4-FFF2-40B4-BE49-F238E27FC236}">
                <a16:creationId xmlns:a16="http://schemas.microsoft.com/office/drawing/2014/main" id="{C310C1F8-5458-4C56-A05C-801EC5FA2432}"/>
              </a:ext>
            </a:extLst>
          </p:cNvPr>
          <p:cNvSpPr txBox="1">
            <a:spLocks/>
          </p:cNvSpPr>
          <p:nvPr/>
        </p:nvSpPr>
        <p:spPr>
          <a:xfrm>
            <a:off x="6020993" y="3283897"/>
            <a:ext cx="2262026" cy="278984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/>
              <a:t>Project Status</a:t>
            </a:r>
          </a:p>
        </p:txBody>
      </p:sp>
      <p:sp>
        <p:nvSpPr>
          <p:cNvPr id="49" name="Subtitle 3">
            <a:extLst>
              <a:ext uri="{FF2B5EF4-FFF2-40B4-BE49-F238E27FC236}">
                <a16:creationId xmlns:a16="http://schemas.microsoft.com/office/drawing/2014/main" id="{4F0EE19F-5F61-4CE0-913D-43E58FA0FD90}"/>
              </a:ext>
            </a:extLst>
          </p:cNvPr>
          <p:cNvSpPr txBox="1">
            <a:spLocks/>
          </p:cNvSpPr>
          <p:nvPr/>
        </p:nvSpPr>
        <p:spPr>
          <a:xfrm>
            <a:off x="3327721" y="3064467"/>
            <a:ext cx="2618541" cy="271425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/>
              <a:t>Effort Est. (Hrs.)</a:t>
            </a:r>
          </a:p>
        </p:txBody>
      </p:sp>
      <p:sp>
        <p:nvSpPr>
          <p:cNvPr id="51" name="Subtitle 3">
            <a:extLst>
              <a:ext uri="{FF2B5EF4-FFF2-40B4-BE49-F238E27FC236}">
                <a16:creationId xmlns:a16="http://schemas.microsoft.com/office/drawing/2014/main" id="{E03EFC06-C150-47F5-BAE3-5244710CC23E}"/>
              </a:ext>
            </a:extLst>
          </p:cNvPr>
          <p:cNvSpPr txBox="1">
            <a:spLocks/>
          </p:cNvSpPr>
          <p:nvPr/>
        </p:nvSpPr>
        <p:spPr>
          <a:xfrm>
            <a:off x="8312772" y="3287208"/>
            <a:ext cx="3378328" cy="279369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100" b="1" kern="1200" baseline="0">
                <a:solidFill>
                  <a:srgbClr val="79797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rgbClr val="5A5655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600">
                <a:latin typeface="Arial"/>
                <a:cs typeface="Arial"/>
              </a:rPr>
              <a:t>Major Risks</a:t>
            </a:r>
          </a:p>
        </p:txBody>
      </p:sp>
      <p:sp>
        <p:nvSpPr>
          <p:cNvPr id="53" name="Arrow: Up 52">
            <a:extLst>
              <a:ext uri="{FF2B5EF4-FFF2-40B4-BE49-F238E27FC236}">
                <a16:creationId xmlns:a16="http://schemas.microsoft.com/office/drawing/2014/main" id="{EBA84F96-3820-423B-BC25-0D46D61B603A}"/>
              </a:ext>
            </a:extLst>
          </p:cNvPr>
          <p:cNvSpPr/>
          <p:nvPr/>
        </p:nvSpPr>
        <p:spPr>
          <a:xfrm rot="5400000">
            <a:off x="7668739" y="4536154"/>
            <a:ext cx="108529" cy="206418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5" name="Arrow: Up 54">
            <a:extLst>
              <a:ext uri="{FF2B5EF4-FFF2-40B4-BE49-F238E27FC236}">
                <a16:creationId xmlns:a16="http://schemas.microsoft.com/office/drawing/2014/main" id="{FA027AE6-DD8E-4CAC-A4B2-FAD1AA2E4E37}"/>
              </a:ext>
            </a:extLst>
          </p:cNvPr>
          <p:cNvSpPr/>
          <p:nvPr/>
        </p:nvSpPr>
        <p:spPr>
          <a:xfrm rot="5400000">
            <a:off x="7668739" y="3917483"/>
            <a:ext cx="108529" cy="206418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7" name="Arrow: Up 56">
            <a:extLst>
              <a:ext uri="{FF2B5EF4-FFF2-40B4-BE49-F238E27FC236}">
                <a16:creationId xmlns:a16="http://schemas.microsoft.com/office/drawing/2014/main" id="{5B3CD757-E88D-4640-8AFB-8DDD5D35E8E8}"/>
              </a:ext>
            </a:extLst>
          </p:cNvPr>
          <p:cNvSpPr/>
          <p:nvPr/>
        </p:nvSpPr>
        <p:spPr>
          <a:xfrm rot="5400000">
            <a:off x="7677810" y="3626438"/>
            <a:ext cx="108529" cy="206418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9" name="Arrow: Up 58">
            <a:extLst>
              <a:ext uri="{FF2B5EF4-FFF2-40B4-BE49-F238E27FC236}">
                <a16:creationId xmlns:a16="http://schemas.microsoft.com/office/drawing/2014/main" id="{F3E88F64-4599-45A6-B1C6-8D6DA7A7F0CE}"/>
              </a:ext>
            </a:extLst>
          </p:cNvPr>
          <p:cNvSpPr/>
          <p:nvPr/>
        </p:nvSpPr>
        <p:spPr>
          <a:xfrm rot="5400000">
            <a:off x="7677810" y="4220345"/>
            <a:ext cx="108529" cy="206418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EC4AA3B-3C06-4994-A547-5AB2F67043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170141"/>
              </p:ext>
            </p:extLst>
          </p:nvPr>
        </p:nvGraphicFramePr>
        <p:xfrm>
          <a:off x="436142" y="5207565"/>
          <a:ext cx="3781249" cy="1584960"/>
        </p:xfrm>
        <a:graphic>
          <a:graphicData uri="http://schemas.openxmlformats.org/drawingml/2006/table">
            <a:tbl>
              <a:tblPr/>
              <a:tblGrid>
                <a:gridCol w="1722073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1051914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  <a:gridCol w="1007262">
                  <a:extLst>
                    <a:ext uri="{9D8B030D-6E8A-4147-A177-3AD203B41FA5}">
                      <a16:colId xmlns:a16="http://schemas.microsoft.com/office/drawing/2014/main" val="2753391537"/>
                    </a:ext>
                  </a:extLst>
                </a:gridCol>
              </a:tblGrid>
              <a:tr h="215672">
                <a:tc>
                  <a:txBody>
                    <a:bodyPr/>
                    <a:lstStyle/>
                    <a:p>
                      <a:r>
                        <a:rPr lang="en-CA" sz="1400" b="1"/>
                        <a:t>Milestone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/>
                        <a:t>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/>
                        <a:t>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177611">
                <a:tc>
                  <a:txBody>
                    <a:bodyPr/>
                    <a:lstStyle/>
                    <a:p>
                      <a:r>
                        <a:rPr lang="en-US" sz="900"/>
                        <a:t>Kick-off </a:t>
                      </a:r>
                      <a:endParaRPr lang="en-CA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August 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Complete</a:t>
                      </a:r>
                      <a:endParaRPr lang="en-CA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190297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Draft detailed Project Schedule</a:t>
                      </a:r>
                      <a:endParaRPr lang="en-US" sz="900" b="0" i="0" u="none" strike="noStrike" noProof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900"/>
                        <a:t>August 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Complete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202984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BRD Completion and Approval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Sept 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In Progress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  <a:tr h="16492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Marketing Assets Completion and Approval</a:t>
                      </a:r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Sept 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Not Started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1152880"/>
                  </a:ext>
                </a:extLst>
              </a:tr>
              <a:tr h="16492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Pricing in Quora sandbox</a:t>
                      </a:r>
                      <a:endParaRPr lang="en-US" sz="90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900"/>
                        <a:t>Sept 22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Not Started</a:t>
                      </a:r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5233719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8349117-A03E-4963-81EA-C28EB60BA7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3097266"/>
              </p:ext>
            </p:extLst>
          </p:nvPr>
        </p:nvGraphicFramePr>
        <p:xfrm>
          <a:off x="4225494" y="5206607"/>
          <a:ext cx="3786154" cy="1448757"/>
        </p:xfrm>
        <a:graphic>
          <a:graphicData uri="http://schemas.openxmlformats.org/drawingml/2006/table">
            <a:tbl>
              <a:tblPr/>
              <a:tblGrid>
                <a:gridCol w="1322942">
                  <a:extLst>
                    <a:ext uri="{9D8B030D-6E8A-4147-A177-3AD203B41FA5}">
                      <a16:colId xmlns:a16="http://schemas.microsoft.com/office/drawing/2014/main" val="3484529869"/>
                    </a:ext>
                  </a:extLst>
                </a:gridCol>
                <a:gridCol w="837548">
                  <a:extLst>
                    <a:ext uri="{9D8B030D-6E8A-4147-A177-3AD203B41FA5}">
                      <a16:colId xmlns:a16="http://schemas.microsoft.com/office/drawing/2014/main" val="1970310127"/>
                    </a:ext>
                  </a:extLst>
                </a:gridCol>
                <a:gridCol w="1625664">
                  <a:extLst>
                    <a:ext uri="{9D8B030D-6E8A-4147-A177-3AD203B41FA5}">
                      <a16:colId xmlns:a16="http://schemas.microsoft.com/office/drawing/2014/main" val="2753391537"/>
                    </a:ext>
                  </a:extLst>
                </a:gridCol>
              </a:tblGrid>
              <a:tr h="323072">
                <a:tc>
                  <a:txBody>
                    <a:bodyPr/>
                    <a:lstStyle/>
                    <a:p>
                      <a:r>
                        <a:rPr lang="en-CA" sz="1400" b="1"/>
                        <a:t>Milestone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/>
                        <a:t>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b="1"/>
                        <a:t>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00686"/>
                  </a:ext>
                </a:extLst>
              </a:tr>
              <a:tr h="2423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Complete </a:t>
                      </a:r>
                      <a:r>
                        <a:rPr lang="en-US" sz="900"/>
                        <a:t>UAT</a:t>
                      </a:r>
                      <a:endParaRPr lang="en-CA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Sept 29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Not Started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27339"/>
                  </a:ext>
                </a:extLst>
              </a:tr>
              <a:tr h="284923">
                <a:tc>
                  <a:txBody>
                    <a:bodyPr/>
                    <a:lstStyle/>
                    <a:p>
                      <a:r>
                        <a:rPr lang="en-CA" sz="900"/>
                        <a:t>Communication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Sept 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Not Started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78713"/>
                  </a:ext>
                </a:extLst>
              </a:tr>
              <a:tr h="2423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Complete </a:t>
                      </a:r>
                      <a:r>
                        <a:rPr lang="en-US" sz="900"/>
                        <a:t>Deployment </a:t>
                      </a:r>
                      <a:endParaRPr lang="en-CA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Oct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Not Started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684511"/>
                  </a:ext>
                </a:extLst>
              </a:tr>
              <a:tr h="356154">
                <a:tc>
                  <a:txBody>
                    <a:bodyPr/>
                    <a:lstStyle/>
                    <a:p>
                      <a:r>
                        <a:rPr lang="en-US" sz="900"/>
                        <a:t>Project Closure</a:t>
                      </a:r>
                      <a:endParaRPr lang="en-CA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900"/>
                        <a:t>Oct 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Calibri"/>
                        </a:rPr>
                        <a:t>Not Started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4202227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475449E-3661-4BE5-A492-D5DEEFA509B6}"/>
              </a:ext>
            </a:extLst>
          </p:cNvPr>
          <p:cNvSpPr/>
          <p:nvPr/>
        </p:nvSpPr>
        <p:spPr>
          <a:xfrm rot="19856598">
            <a:off x="1569866" y="2469073"/>
            <a:ext cx="632343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0" cap="none" spc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ON HOLD</a:t>
            </a:r>
          </a:p>
        </p:txBody>
      </p:sp>
    </p:spTree>
    <p:extLst>
      <p:ext uri="{BB962C8B-B14F-4D97-AF65-F5344CB8AC3E}">
        <p14:creationId xmlns:p14="http://schemas.microsoft.com/office/powerpoint/2010/main" val="3837296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A059E0-BEA7-4A51-9345-5E441893E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CDABE-310D-304E-9F79-5BB7E48DB457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F6748CD-7DF9-4FF5-83AA-4D2BC29EE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67" y="1961318"/>
            <a:ext cx="3855833" cy="2011242"/>
          </a:xfrm>
        </p:spPr>
        <p:txBody>
          <a:bodyPr/>
          <a:lstStyle/>
          <a:p>
            <a:r>
              <a:rPr lang="en-US"/>
              <a:t>Projects canceled</a:t>
            </a:r>
            <a:endParaRPr lang="en-CA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7BD10A2-8292-4731-8BD5-C3345C6720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52308" y="864279"/>
            <a:ext cx="6586331" cy="547166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CA" sz="2800"/>
              <a:t>N/A</a:t>
            </a:r>
          </a:p>
        </p:txBody>
      </p:sp>
    </p:spTree>
    <p:extLst>
      <p:ext uri="{BB962C8B-B14F-4D97-AF65-F5344CB8AC3E}">
        <p14:creationId xmlns:p14="http://schemas.microsoft.com/office/powerpoint/2010/main" val="3189780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EEA60413-24DF-4E82-984A-57224F8549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58571" y="2970486"/>
            <a:ext cx="8204200" cy="1460500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Thank You</a:t>
            </a:r>
            <a:endParaRPr lang="en-US"/>
          </a:p>
        </p:txBody>
      </p:sp>
      <p:sp>
        <p:nvSpPr>
          <p:cNvPr id="2" name="Slide Number Placeholder 1" hidden="1">
            <a:extLst>
              <a:ext uri="{FF2B5EF4-FFF2-40B4-BE49-F238E27FC236}">
                <a16:creationId xmlns:a16="http://schemas.microsoft.com/office/drawing/2014/main" id="{2DCC3DEB-BCFE-4B8F-B7F1-216897BA059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378864" y="6144315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36CDABE-310D-304E-9F79-5BB7E48DB457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610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ifeLearn PowerPoint" id="{CBFD501E-0197-8C45-ACD3-430D3E6419A2}" vid="{CB948DB9-8758-3748-92C7-124AAFB64DAF}"/>
    </a:ext>
  </a:extLst>
</a:theme>
</file>

<file path=ppt/theme/theme2.xml><?xml version="1.0" encoding="utf-8"?>
<a:theme xmlns:a="http://schemas.openxmlformats.org/drawingml/2006/main" name="LifeLearn PowerPoint Template 2021">
  <a:themeElements>
    <a:clrScheme name="Custom 1">
      <a:dk1>
        <a:srgbClr val="787879"/>
      </a:dk1>
      <a:lt1>
        <a:srgbClr val="E9E9E9"/>
      </a:lt1>
      <a:dk2>
        <a:srgbClr val="B3B2B3"/>
      </a:dk2>
      <a:lt2>
        <a:srgbClr val="FEFFFE"/>
      </a:lt2>
      <a:accent1>
        <a:srgbClr val="318BC1"/>
      </a:accent1>
      <a:accent2>
        <a:srgbClr val="F6992D"/>
      </a:accent2>
      <a:accent3>
        <a:srgbClr val="5AB246"/>
      </a:accent3>
      <a:accent4>
        <a:srgbClr val="206281"/>
      </a:accent4>
      <a:accent5>
        <a:srgbClr val="AC2957"/>
      </a:accent5>
      <a:accent6>
        <a:srgbClr val="E9CA00"/>
      </a:accent6>
      <a:hlink>
        <a:srgbClr val="318BC1"/>
      </a:hlink>
      <a:folHlink>
        <a:srgbClr val="20628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1306F46180CB4E9CEE81304A6451F0" ma:contentTypeVersion="9" ma:contentTypeDescription="Create a new document." ma:contentTypeScope="" ma:versionID="583b12087acb08285a592c558f9c3a93">
  <xsd:schema xmlns:xsd="http://www.w3.org/2001/XMLSchema" xmlns:xs="http://www.w3.org/2001/XMLSchema" xmlns:p="http://schemas.microsoft.com/office/2006/metadata/properties" xmlns:ns2="0f7be7d9-ccb6-41fb-a52d-5e241efa22ad" xmlns:ns3="35d3c314-091c-4d8a-8bf7-90d86caa19be" targetNamespace="http://schemas.microsoft.com/office/2006/metadata/properties" ma:root="true" ma:fieldsID="d9c37e1ceaf5b4d79e69f5ce6c0daf9d" ns2:_="" ns3:_="">
    <xsd:import namespace="0f7be7d9-ccb6-41fb-a52d-5e241efa22ad"/>
    <xsd:import namespace="35d3c314-091c-4d8a-8bf7-90d86caa19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7be7d9-ccb6-41fb-a52d-5e241efa22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16" nillable="true" ma:displayName="Sign-off status" ma:internalName="Sign_x002d_off_x0020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d3c314-091c-4d8a-8bf7-90d86caa19b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0f7be7d9-ccb6-41fb-a52d-5e241efa22ad" xsi:nil="true"/>
  </documentManagement>
</p:properties>
</file>

<file path=customXml/itemProps1.xml><?xml version="1.0" encoding="utf-8"?>
<ds:datastoreItem xmlns:ds="http://schemas.openxmlformats.org/officeDocument/2006/customXml" ds:itemID="{FF7C6833-8DC1-4C5B-A528-146EC79B45B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01CB0D1-1008-4044-B01C-DDDE0F8D09C8}">
  <ds:schemaRefs>
    <ds:schemaRef ds:uri="0f7be7d9-ccb6-41fb-a52d-5e241efa22ad"/>
    <ds:schemaRef ds:uri="35d3c314-091c-4d8a-8bf7-90d86caa19b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338491B-E513-4F0E-B715-E6C6DCC3A996}">
  <ds:schemaRefs>
    <ds:schemaRef ds:uri="0f7be7d9-ccb6-41fb-a52d-5e241efa22ad"/>
    <ds:schemaRef ds:uri="35d3c314-091c-4d8a-8bf7-90d86caa19b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LifeLearn PowerPoint</Template>
  <Application>Microsoft Office PowerPoint</Application>
  <PresentationFormat>Widescreen</PresentationFormat>
  <Slides>13</Slides>
  <Notes>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LifeLearn PowerPoint Template 2021</vt:lpstr>
      <vt:lpstr>Project Status Report</vt:lpstr>
      <vt:lpstr>Project Overall Status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Project(s) on hold</vt:lpstr>
      <vt:lpstr>PowerPoint Presentation</vt:lpstr>
      <vt:lpstr>Projects canceled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Boergers</dc:creator>
  <cp:revision>154</cp:revision>
  <dcterms:created xsi:type="dcterms:W3CDTF">2017-08-08T15:15:01Z</dcterms:created>
  <dcterms:modified xsi:type="dcterms:W3CDTF">2022-01-06T22:07:41Z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0x010100451306F46180CB4E9CEE81304A6451F0</vt:lpwstr>
  </property>
</Properties>
</file>